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969" r:id="rId3"/>
    <p:sldId id="374" r:id="rId4"/>
    <p:sldId id="260" r:id="rId5"/>
    <p:sldId id="261" r:id="rId6"/>
    <p:sldId id="262" r:id="rId7"/>
    <p:sldId id="263" r:id="rId8"/>
    <p:sldId id="720" r:id="rId9"/>
    <p:sldId id="265" r:id="rId10"/>
    <p:sldId id="970" r:id="rId11"/>
    <p:sldId id="268" r:id="rId12"/>
    <p:sldId id="271" r:id="rId13"/>
    <p:sldId id="662" r:id="rId14"/>
    <p:sldId id="501" r:id="rId15"/>
    <p:sldId id="438" r:id="rId16"/>
    <p:sldId id="273" r:id="rId17"/>
    <p:sldId id="325" r:id="rId18"/>
    <p:sldId id="274" r:id="rId19"/>
    <p:sldId id="276" r:id="rId20"/>
    <p:sldId id="277" r:id="rId21"/>
    <p:sldId id="278" r:id="rId22"/>
    <p:sldId id="441" r:id="rId23"/>
    <p:sldId id="1043" r:id="rId24"/>
    <p:sldId id="971" r:id="rId25"/>
    <p:sldId id="972" r:id="rId26"/>
    <p:sldId id="285" r:id="rId27"/>
    <p:sldId id="660" r:id="rId28"/>
    <p:sldId id="828" r:id="rId29"/>
    <p:sldId id="289" r:id="rId30"/>
    <p:sldId id="830" r:id="rId31"/>
    <p:sldId id="831" r:id="rId32"/>
    <p:sldId id="577" r:id="rId33"/>
    <p:sldId id="832" r:id="rId34"/>
    <p:sldId id="445" r:id="rId35"/>
    <p:sldId id="294" r:id="rId36"/>
    <p:sldId id="444" r:id="rId37"/>
    <p:sldId id="295" r:id="rId38"/>
    <p:sldId id="833" r:id="rId39"/>
    <p:sldId id="547" r:id="rId40"/>
    <p:sldId id="303" r:id="rId41"/>
    <p:sldId id="973" r:id="rId42"/>
    <p:sldId id="304" r:id="rId43"/>
    <p:sldId id="904" r:id="rId44"/>
    <p:sldId id="873" r:id="rId45"/>
    <p:sldId id="876" r:id="rId46"/>
    <p:sldId id="607" r:id="rId47"/>
    <p:sldId id="608" r:id="rId48"/>
    <p:sldId id="609" r:id="rId49"/>
    <p:sldId id="610" r:id="rId50"/>
    <p:sldId id="611" r:id="rId51"/>
    <p:sldId id="487" r:id="rId52"/>
    <p:sldId id="310" r:id="rId53"/>
    <p:sldId id="313" r:id="rId54"/>
    <p:sldId id="947" r:id="rId55"/>
    <p:sldId id="948" r:id="rId56"/>
    <p:sldId id="317" r:id="rId57"/>
    <p:sldId id="490" r:id="rId58"/>
    <p:sldId id="933" r:id="rId59"/>
    <p:sldId id="544" r:id="rId60"/>
    <p:sldId id="612" r:id="rId61"/>
    <p:sldId id="613" r:id="rId62"/>
    <p:sldId id="780" r:id="rId63"/>
    <p:sldId id="614" r:id="rId64"/>
    <p:sldId id="715" r:id="rId65"/>
    <p:sldId id="781" r:id="rId66"/>
    <p:sldId id="615" r:id="rId67"/>
    <p:sldId id="782" r:id="rId68"/>
    <p:sldId id="616" r:id="rId69"/>
    <p:sldId id="716" r:id="rId70"/>
    <p:sldId id="783" r:id="rId71"/>
    <p:sldId id="965" r:id="rId72"/>
    <p:sldId id="966" r:id="rId73"/>
    <p:sldId id="967" r:id="rId74"/>
    <p:sldId id="968" r:id="rId7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2F0D9"/>
    <a:srgbClr val="FFFF00"/>
    <a:srgbClr val="FF0066"/>
    <a:srgbClr val="64D35F"/>
    <a:srgbClr val="39C01F"/>
    <a:srgbClr val="FFFFFF"/>
    <a:srgbClr val="1226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-744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8" Type="http://schemas.openxmlformats.org/officeDocument/2006/relationships/tableStyles" Target="tableStyles.xml"/><Relationship Id="rId77" Type="http://schemas.openxmlformats.org/officeDocument/2006/relationships/viewProps" Target="viewProps.xml"/><Relationship Id="rId76" Type="http://schemas.openxmlformats.org/officeDocument/2006/relationships/presProps" Target="presProps.xml"/><Relationship Id="rId75" Type="http://schemas.openxmlformats.org/officeDocument/2006/relationships/slide" Target="slides/slide73.xml"/><Relationship Id="rId74" Type="http://schemas.openxmlformats.org/officeDocument/2006/relationships/slide" Target="slides/slide72.xml"/><Relationship Id="rId73" Type="http://schemas.openxmlformats.org/officeDocument/2006/relationships/slide" Target="slides/slide71.xml"/><Relationship Id="rId72" Type="http://schemas.openxmlformats.org/officeDocument/2006/relationships/slide" Target="slides/slide70.xml"/><Relationship Id="rId71" Type="http://schemas.openxmlformats.org/officeDocument/2006/relationships/slide" Target="slides/slide69.xml"/><Relationship Id="rId70" Type="http://schemas.openxmlformats.org/officeDocument/2006/relationships/slide" Target="slides/slide68.xml"/><Relationship Id="rId7" Type="http://schemas.openxmlformats.org/officeDocument/2006/relationships/slide" Target="slides/slide5.xml"/><Relationship Id="rId69" Type="http://schemas.openxmlformats.org/officeDocument/2006/relationships/slide" Target="slides/slide67.xml"/><Relationship Id="rId68" Type="http://schemas.openxmlformats.org/officeDocument/2006/relationships/slide" Target="slides/slide66.xml"/><Relationship Id="rId67" Type="http://schemas.openxmlformats.org/officeDocument/2006/relationships/slide" Target="slides/slide65.xml"/><Relationship Id="rId66" Type="http://schemas.openxmlformats.org/officeDocument/2006/relationships/slide" Target="slides/slide64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jpeg>
</file>

<file path=ppt/media/image28.png>
</file>

<file path=ppt/media/image29.png>
</file>

<file path=ppt/media/image3.jpe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BE0EE-4E24-4CBA-846A-3491CAA859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1D278-4541-420E-8673-E2F56D68128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24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8.png"/><Relationship Id="rId1" Type="http://schemas.openxmlformats.org/officeDocument/2006/relationships/image" Target="../media/image27.jpe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8.png"/><Relationship Id="rId1" Type="http://schemas.openxmlformats.org/officeDocument/2006/relationships/image" Target="../media/image27.jpe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tags" Target="../tags/tag1.xml"/><Relationship Id="rId2" Type="http://schemas.openxmlformats.org/officeDocument/2006/relationships/image" Target="../media/image28.png"/><Relationship Id="rId1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0.jpe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png"/></Relationships>
</file>

<file path=ppt/slides/_rels/slide4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2.png"/><Relationship Id="rId2" Type="http://schemas.openxmlformats.org/officeDocument/2006/relationships/image" Target="../media/image30.jpeg"/><Relationship Id="rId1" Type="http://schemas.openxmlformats.org/officeDocument/2006/relationships/image" Target="../media/image31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28.png"/><Relationship Id="rId3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image" Target="../media/image33.png"/></Relationships>
</file>

<file path=ppt/slides/_rels/slide4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5" Type="http://schemas.openxmlformats.org/officeDocument/2006/relationships/image" Target="../media/image34.png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image" Target="../media/image29.png"/></Relationships>
</file>

<file path=ppt/slides/_rels/slide4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5" Type="http://schemas.openxmlformats.org/officeDocument/2006/relationships/image" Target="../media/image38.png"/><Relationship Id="rId4" Type="http://schemas.openxmlformats.org/officeDocument/2006/relationships/image" Target="../media/image35.png"/><Relationship Id="rId3" Type="http://schemas.openxmlformats.org/officeDocument/2006/relationships/image" Target="../media/image33.png"/><Relationship Id="rId2" Type="http://schemas.openxmlformats.org/officeDocument/2006/relationships/image" Target="../media/image37.png"/><Relationship Id="rId1" Type="http://schemas.openxmlformats.org/officeDocument/2006/relationships/image" Target="../media/image29.png"/></Relationships>
</file>

<file path=ppt/slides/_rels/slide4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28.png"/><Relationship Id="rId4" Type="http://schemas.openxmlformats.org/officeDocument/2006/relationships/image" Target="../media/image39.png"/><Relationship Id="rId3" Type="http://schemas.openxmlformats.org/officeDocument/2006/relationships/image" Target="../media/image37.png"/><Relationship Id="rId2" Type="http://schemas.openxmlformats.org/officeDocument/2006/relationships/image" Target="../media/image29.png"/><Relationship Id="rId1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2.jpeg"/><Relationship Id="rId1" Type="http://schemas.openxmlformats.org/officeDocument/2006/relationships/image" Target="../media/image4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1.png"/><Relationship Id="rId1" Type="http://schemas.openxmlformats.org/officeDocument/2006/relationships/image" Target="../media/image43.jpe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4.jpe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5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1.png"/><Relationship Id="rId1" Type="http://schemas.openxmlformats.org/officeDocument/2006/relationships/image" Target="../media/image46.jpe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7.jpe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8.jpe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jpe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jpe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jpe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jpe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jpe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8.png"/><Relationship Id="rId1" Type="http://schemas.openxmlformats.org/officeDocument/2006/relationships/image" Target="../media/image2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jpeg"/></Relationships>
</file>

<file path=ppt/slides/_rels/slide7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tags" Target="../tags/tag2.xml"/><Relationship Id="rId2" Type="http://schemas.openxmlformats.org/officeDocument/2006/relationships/image" Target="../media/image28.png"/><Relationship Id="rId1" Type="http://schemas.openxmlformats.org/officeDocument/2006/relationships/image" Target="../media/image29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69545" y="111125"/>
            <a:ext cx="2089150" cy="251460"/>
          </a:xfrm>
          <a:prstGeom prst="rect">
            <a:avLst/>
          </a:prstGeom>
          <a:solidFill>
            <a:srgbClr val="64D3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105150" y="2440305"/>
            <a:ext cx="731202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8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中国的气候</a:t>
            </a:r>
            <a:endParaRPr lang="zh-CN" altLang="en-US" sz="88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" r="6114" b="11229"/>
          <a:stretch>
            <a:fillRect/>
          </a:stretch>
        </p:blipFill>
        <p:spPr bwMode="auto">
          <a:xfrm>
            <a:off x="-37465" y="172720"/>
            <a:ext cx="9363710" cy="6672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39" name="WordArt 3"/>
          <p:cNvSpPr>
            <a:spLocks noChangeArrowheads="1" noChangeShapeType="1"/>
          </p:cNvSpPr>
          <p:nvPr/>
        </p:nvSpPr>
        <p:spPr bwMode="auto">
          <a:xfrm>
            <a:off x="852424" y="173212"/>
            <a:ext cx="3403533" cy="52322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2800" dirty="0">
                <a:ln w="9525" cmpd="sng">
                  <a:solidFill>
                    <a:srgbClr val="000000"/>
                  </a:solidFill>
                  <a:round/>
                </a:ln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中国的温度带划分</a:t>
            </a:r>
            <a:endParaRPr lang="zh-CN" altLang="en-US" sz="2800" dirty="0">
              <a:ln w="9525" cmpd="sng">
                <a:solidFill>
                  <a:srgbClr val="000000"/>
                </a:solidFill>
                <a:round/>
              </a:ln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0" name="Text Box 4"/>
          <p:cNvSpPr txBox="1">
            <a:spLocks noChangeArrowheads="1"/>
          </p:cNvSpPr>
          <p:nvPr/>
        </p:nvSpPr>
        <p:spPr bwMode="auto">
          <a:xfrm>
            <a:off x="8390214" y="4661687"/>
            <a:ext cx="3563849" cy="1383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zh-CN" sz="28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28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、阅读</a:t>
            </a:r>
            <a:r>
              <a:rPr lang="en-US" altLang="zh-CN" sz="28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p34</a:t>
            </a:r>
            <a:r>
              <a:rPr lang="zh-CN" altLang="en-US" sz="28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页材料：各温度带主要包括哪些地形区</a:t>
            </a:r>
            <a:r>
              <a:rPr lang="en-US" altLang="zh-CN" sz="28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-US" altLang="zh-CN" sz="2800" b="1" dirty="0"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1" name="Text Box 5"/>
          <p:cNvSpPr txBox="1">
            <a:spLocks noChangeArrowheads="1"/>
          </p:cNvSpPr>
          <p:nvPr/>
        </p:nvSpPr>
        <p:spPr bwMode="auto">
          <a:xfrm>
            <a:off x="8390213" y="3168127"/>
            <a:ext cx="3957955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、中国有哪些温度带？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2" name="Text Box 6"/>
          <p:cNvSpPr txBox="1">
            <a:spLocks noChangeArrowheads="1"/>
          </p:cNvSpPr>
          <p:nvPr/>
        </p:nvSpPr>
        <p:spPr bwMode="auto">
          <a:xfrm>
            <a:off x="3984089" y="6130902"/>
            <a:ext cx="902811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热带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3" name="Text Box 7"/>
          <p:cNvSpPr txBox="1">
            <a:spLocks noChangeArrowheads="1"/>
          </p:cNvSpPr>
          <p:nvPr/>
        </p:nvSpPr>
        <p:spPr bwMode="auto">
          <a:xfrm>
            <a:off x="4970333" y="4845143"/>
            <a:ext cx="1461770" cy="52197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 热 带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4" name="Text Box 8"/>
          <p:cNvSpPr txBox="1">
            <a:spLocks noChangeArrowheads="1"/>
          </p:cNvSpPr>
          <p:nvPr/>
        </p:nvSpPr>
        <p:spPr bwMode="auto">
          <a:xfrm>
            <a:off x="5158680" y="3505747"/>
            <a:ext cx="1461770" cy="52197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暖 温 带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5" name="Text Box 9"/>
          <p:cNvSpPr txBox="1">
            <a:spLocks noChangeArrowheads="1"/>
          </p:cNvSpPr>
          <p:nvPr/>
        </p:nvSpPr>
        <p:spPr bwMode="auto">
          <a:xfrm rot="19800000">
            <a:off x="4770784" y="2455637"/>
            <a:ext cx="1673860" cy="52197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  温  带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6" name="Text Box 10"/>
          <p:cNvSpPr txBox="1">
            <a:spLocks noChangeArrowheads="1"/>
          </p:cNvSpPr>
          <p:nvPr/>
        </p:nvSpPr>
        <p:spPr bwMode="auto">
          <a:xfrm>
            <a:off x="6031805" y="331962"/>
            <a:ext cx="1261884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寒温带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7" name="Text Box 11"/>
          <p:cNvSpPr txBox="1">
            <a:spLocks noChangeArrowheads="1"/>
          </p:cNvSpPr>
          <p:nvPr/>
        </p:nvSpPr>
        <p:spPr bwMode="auto">
          <a:xfrm>
            <a:off x="1371787" y="3806283"/>
            <a:ext cx="2385060" cy="52197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 原 气 候 区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517890" y="1564640"/>
            <a:ext cx="383032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、中国温度带的划分指标是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____________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790430" y="1995805"/>
            <a:ext cx="19519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活动积温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3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346" grpId="0" bldLvl="0" animBg="1"/>
      <p:bldP spid="14345" grpId="0" bldLvl="0" animBg="1"/>
      <p:bldP spid="14344" grpId="0" bldLvl="0" animBg="1"/>
      <p:bldP spid="14343" grpId="0" bldLvl="0" animBg="1"/>
      <p:bldP spid="14342" grpId="0" bldLvl="0" animBg="1"/>
      <p:bldP spid="14347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" r="6114" b="11229"/>
          <a:stretch>
            <a:fillRect/>
          </a:stretch>
        </p:blipFill>
        <p:spPr bwMode="auto">
          <a:xfrm>
            <a:off x="173064" y="649288"/>
            <a:ext cx="7775575" cy="61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11" name="Text Box 3"/>
          <p:cNvSpPr txBox="1">
            <a:spLocks noChangeArrowheads="1"/>
          </p:cNvSpPr>
          <p:nvPr/>
        </p:nvSpPr>
        <p:spPr bwMode="auto">
          <a:xfrm>
            <a:off x="6008370" y="649605"/>
            <a:ext cx="3928745" cy="4603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 cmpd="sng">
            <a:solidFill>
              <a:srgbClr val="FF0066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寒温带：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春小麦</a:t>
            </a:r>
            <a:r>
              <a:rPr lang="zh-CN" altLang="en-US" sz="2400" b="1" dirty="0" smtClean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一年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一熟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6424930" y="1889125"/>
            <a:ext cx="4976495" cy="4603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 cmpd="sng">
            <a:solidFill>
              <a:srgbClr val="FF0000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中温带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春小麦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400" b="1" dirty="0" smtClean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400" b="1" dirty="0" smtClean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甜菜</a:t>
            </a:r>
            <a:r>
              <a:rPr lang="zh-CN" altLang="en-US" sz="2400" b="1" dirty="0" smtClean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一年一熟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13" name="Text Box 5"/>
          <p:cNvSpPr txBox="1">
            <a:spLocks noChangeArrowheads="1"/>
          </p:cNvSpPr>
          <p:nvPr/>
        </p:nvSpPr>
        <p:spPr bwMode="auto">
          <a:xfrm>
            <a:off x="6282690" y="3042285"/>
            <a:ext cx="3797300" cy="8299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 cmpd="sng">
            <a:solidFill>
              <a:srgbClr val="FF0066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暖温带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冬小麦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花生等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zh-CN" altLang="en-US" sz="2400" b="1" dirty="0"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两年三熟或一年两熟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14" name="Text Box 6"/>
          <p:cNvSpPr txBox="1">
            <a:spLocks noChangeArrowheads="1"/>
          </p:cNvSpPr>
          <p:nvPr/>
        </p:nvSpPr>
        <p:spPr bwMode="auto">
          <a:xfrm>
            <a:off x="6282690" y="4497070"/>
            <a:ext cx="4072255" cy="8299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 cmpd="sng">
            <a:solidFill>
              <a:srgbClr val="FF0000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亚热带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水稻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油菜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甘蔗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一年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两熟到三熟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15" name="Text Box 7"/>
          <p:cNvSpPr txBox="1">
            <a:spLocks noChangeArrowheads="1"/>
          </p:cNvSpPr>
          <p:nvPr/>
        </p:nvSpPr>
        <p:spPr bwMode="auto">
          <a:xfrm>
            <a:off x="5080635" y="6202680"/>
            <a:ext cx="5489575" cy="4603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 cmpd="sng">
            <a:solidFill>
              <a:srgbClr val="FF0000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热带：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水稻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热带作物等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一年三熟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16" name="Text Box 8"/>
          <p:cNvSpPr txBox="1">
            <a:spLocks noChangeArrowheads="1"/>
          </p:cNvSpPr>
          <p:nvPr/>
        </p:nvSpPr>
        <p:spPr bwMode="auto">
          <a:xfrm>
            <a:off x="173064" y="554830"/>
            <a:ext cx="4113213" cy="51911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不同温度带的主要作物：</a:t>
            </a:r>
            <a:endParaRPr lang="zh-CN" altLang="en-US" sz="2800" b="1" dirty="0"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1" grpId="0" bldLvl="0" animBg="1"/>
      <p:bldP spid="17412" grpId="0" bldLvl="0" animBg="1"/>
      <p:bldP spid="17413" grpId="0" bldLvl="0" animBg="1"/>
      <p:bldP spid="17414" grpId="0" bldLvl="0" animBg="1"/>
      <p:bldP spid="17415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" r="6114" b="11229"/>
          <a:stretch>
            <a:fillRect/>
          </a:stretch>
        </p:blipFill>
        <p:spPr bwMode="auto">
          <a:xfrm>
            <a:off x="1108075" y="111760"/>
            <a:ext cx="9363710" cy="6672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39" name="WordArt 3"/>
          <p:cNvSpPr>
            <a:spLocks noChangeArrowheads="1" noChangeShapeType="1"/>
          </p:cNvSpPr>
          <p:nvPr/>
        </p:nvSpPr>
        <p:spPr bwMode="auto">
          <a:xfrm>
            <a:off x="352044" y="392922"/>
            <a:ext cx="3403533" cy="52322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2800" dirty="0">
                <a:ln w="9525" cmpd="sng">
                  <a:solidFill>
                    <a:srgbClr val="000000"/>
                  </a:solidFill>
                  <a:round/>
                </a:ln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说出图中的温度带</a:t>
            </a:r>
            <a:endParaRPr lang="zh-CN" altLang="en-US" sz="2800" dirty="0">
              <a:ln w="9525" cmpd="sng">
                <a:solidFill>
                  <a:srgbClr val="000000"/>
                </a:solidFill>
                <a:round/>
              </a:ln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972425" y="480695"/>
            <a:ext cx="6889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32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772400" y="1694815"/>
            <a:ext cx="8134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221220" y="2863850"/>
            <a:ext cx="7512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32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482715" y="4299585"/>
            <a:ext cx="1289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295390" y="6200775"/>
            <a:ext cx="5010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255770" y="3324225"/>
            <a:ext cx="11137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en-US" altLang="zh-CN" sz="4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473200" y="5040630"/>
            <a:ext cx="1589405" cy="1621790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3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98120" y="495935"/>
            <a:ext cx="28854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一、填空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785" y="1156335"/>
            <a:ext cx="12077065" cy="4831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、我国冬季气温的分布特点是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______________________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，主要是由于南北跨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大。我国夏季气温的分布特点是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___________________________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、我国一月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°等温线经过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一线，该线南侧是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带，北侧是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带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我国夏季气温最低在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，夏季气温最高在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，冬季气温最低在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湖南位于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带，作物熟制是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；华北平原位于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带，种植的粮食作物是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；准噶尔盆地位于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带，雷州半岛位于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带。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7150" y="4799965"/>
            <a:ext cx="92881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894840" y="2386330"/>
            <a:ext cx="88284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7200" b="1">
                <a:solidFill>
                  <a:srgbClr val="0000FF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中国的降水和干湿区</a:t>
            </a:r>
            <a:endParaRPr lang="zh-CN" altLang="en-US" sz="7200" b="1">
              <a:solidFill>
                <a:srgbClr val="0000FF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0130000020892012197415814061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38294">
            <a:off x="326616" y="980875"/>
            <a:ext cx="4040823" cy="278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 descr="5252423_222654720000_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89371">
            <a:off x="1476528" y="3788435"/>
            <a:ext cx="4040823" cy="278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2" name="Picture 6" descr="1dda9cfc00a52e3e2430489740db727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47920">
            <a:off x="7566306" y="3721760"/>
            <a:ext cx="4040823" cy="278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3" name="Picture 7" descr="W02010102655847591697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32743">
            <a:off x="5407606" y="1239997"/>
            <a:ext cx="4040823" cy="27822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4" name="Text Box 8"/>
          <p:cNvSpPr txBox="1">
            <a:spLocks noChangeArrowheads="1"/>
          </p:cNvSpPr>
          <p:nvPr/>
        </p:nvSpPr>
        <p:spPr bwMode="auto">
          <a:xfrm>
            <a:off x="354181" y="312131"/>
            <a:ext cx="6288901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造成中国这些景观差异的原因是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什么？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 descr="http://www.foryn.cn/eWebEditor/UploadFile/2008101595927245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1379536"/>
            <a:ext cx="5914066" cy="3725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ic1a.nipic.com/2008-08-29/200882921302683_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1066" y="2605086"/>
            <a:ext cx="6089650" cy="456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354181" y="502631"/>
            <a:ext cx="7725192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造成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中国不同地区房屋屋顶的差异原因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什么？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6" r="6084" b="11165"/>
          <a:stretch>
            <a:fillRect/>
          </a:stretch>
        </p:blipFill>
        <p:spPr bwMode="auto">
          <a:xfrm>
            <a:off x="70643" y="564949"/>
            <a:ext cx="7631113" cy="615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ext Box 3"/>
          <p:cNvSpPr txBox="1">
            <a:spLocks noChangeArrowheads="1"/>
          </p:cNvSpPr>
          <p:nvPr/>
        </p:nvSpPr>
        <p:spPr bwMode="auto">
          <a:xfrm>
            <a:off x="7536815" y="1395730"/>
            <a:ext cx="4765040" cy="1383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、在图上勾画出</a:t>
            </a:r>
            <a:r>
              <a:rPr lang="zh-CN" altLang="zh-CN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</a:t>
            </a:r>
            <a:r>
              <a:rPr lang="zh-CN" altLang="en-US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毫米、</a:t>
            </a:r>
            <a:r>
              <a:rPr lang="zh-CN" altLang="zh-CN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</a:t>
            </a:r>
            <a:r>
              <a:rPr lang="zh-CN" altLang="en-US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毫米、</a:t>
            </a:r>
            <a:r>
              <a:rPr lang="zh-CN" altLang="zh-CN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毫米年等降水量线。</a:t>
            </a:r>
            <a:endParaRPr lang="zh-CN" altLang="en-US" sz="2800" b="1" dirty="0">
              <a:solidFill>
                <a:srgbClr val="1C34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4" name="WordArt 4"/>
          <p:cNvSpPr>
            <a:spLocks noChangeArrowheads="1" noChangeShapeType="1"/>
          </p:cNvSpPr>
          <p:nvPr/>
        </p:nvSpPr>
        <p:spPr bwMode="auto">
          <a:xfrm>
            <a:off x="2108008" y="787199"/>
            <a:ext cx="2714223" cy="507809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2800" b="1" dirty="0">
                <a:ln w="9525" cmpd="sng">
                  <a:solidFill>
                    <a:srgbClr val="000000"/>
                  </a:solidFill>
                  <a:round/>
                </a:ln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中国年降水量分布</a:t>
            </a:r>
            <a:endParaRPr lang="zh-CN" altLang="en-US" sz="2800" b="1" dirty="0">
              <a:ln w="9525" cmpd="sng">
                <a:solidFill>
                  <a:srgbClr val="000000"/>
                </a:solidFill>
                <a:round/>
              </a:ln>
              <a:solidFill>
                <a:srgbClr val="1C34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5" name="未知"/>
          <p:cNvSpPr/>
          <p:nvPr/>
        </p:nvSpPr>
        <p:spPr bwMode="auto">
          <a:xfrm>
            <a:off x="981867" y="2382637"/>
            <a:ext cx="4103688" cy="2074863"/>
          </a:xfrm>
          <a:custGeom>
            <a:avLst/>
            <a:gdLst>
              <a:gd name="T0" fmla="*/ 2505 w 2585"/>
              <a:gd name="T1" fmla="*/ 0 h 1307"/>
              <a:gd name="T2" fmla="*/ 2532 w 2585"/>
              <a:gd name="T3" fmla="*/ 128 h 1307"/>
              <a:gd name="T4" fmla="*/ 2185 w 2585"/>
              <a:gd name="T5" fmla="*/ 311 h 1307"/>
              <a:gd name="T6" fmla="*/ 2093 w 2585"/>
              <a:gd name="T7" fmla="*/ 567 h 1307"/>
              <a:gd name="T8" fmla="*/ 1984 w 2585"/>
              <a:gd name="T9" fmla="*/ 749 h 1307"/>
              <a:gd name="T10" fmla="*/ 1828 w 2585"/>
              <a:gd name="T11" fmla="*/ 832 h 1307"/>
              <a:gd name="T12" fmla="*/ 1609 w 2585"/>
              <a:gd name="T13" fmla="*/ 658 h 1307"/>
              <a:gd name="T14" fmla="*/ 1271 w 2585"/>
              <a:gd name="T15" fmla="*/ 585 h 1307"/>
              <a:gd name="T16" fmla="*/ 1389 w 2585"/>
              <a:gd name="T17" fmla="*/ 841 h 1307"/>
              <a:gd name="T18" fmla="*/ 1225 w 2585"/>
              <a:gd name="T19" fmla="*/ 941 h 1307"/>
              <a:gd name="T20" fmla="*/ 941 w 2585"/>
              <a:gd name="T21" fmla="*/ 914 h 1307"/>
              <a:gd name="T22" fmla="*/ 503 w 2585"/>
              <a:gd name="T23" fmla="*/ 1005 h 1307"/>
              <a:gd name="T24" fmla="*/ 0 w 2585"/>
              <a:gd name="T25" fmla="*/ 1307 h 1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585" h="1307">
                <a:moveTo>
                  <a:pt x="2505" y="0"/>
                </a:moveTo>
                <a:cubicBezTo>
                  <a:pt x="2510" y="21"/>
                  <a:pt x="2585" y="76"/>
                  <a:pt x="2532" y="128"/>
                </a:cubicBezTo>
                <a:cubicBezTo>
                  <a:pt x="2479" y="180"/>
                  <a:pt x="2258" y="238"/>
                  <a:pt x="2185" y="311"/>
                </a:cubicBezTo>
                <a:cubicBezTo>
                  <a:pt x="2112" y="384"/>
                  <a:pt x="2126" y="494"/>
                  <a:pt x="2093" y="567"/>
                </a:cubicBezTo>
                <a:cubicBezTo>
                  <a:pt x="2060" y="640"/>
                  <a:pt x="2028" y="705"/>
                  <a:pt x="1984" y="749"/>
                </a:cubicBezTo>
                <a:cubicBezTo>
                  <a:pt x="1940" y="793"/>
                  <a:pt x="1890" y="847"/>
                  <a:pt x="1828" y="832"/>
                </a:cubicBezTo>
                <a:cubicBezTo>
                  <a:pt x="1766" y="817"/>
                  <a:pt x="1702" y="699"/>
                  <a:pt x="1609" y="658"/>
                </a:cubicBezTo>
                <a:cubicBezTo>
                  <a:pt x="1516" y="617"/>
                  <a:pt x="1308" y="554"/>
                  <a:pt x="1271" y="585"/>
                </a:cubicBezTo>
                <a:cubicBezTo>
                  <a:pt x="1234" y="616"/>
                  <a:pt x="1397" y="782"/>
                  <a:pt x="1389" y="841"/>
                </a:cubicBezTo>
                <a:cubicBezTo>
                  <a:pt x="1381" y="900"/>
                  <a:pt x="1300" y="929"/>
                  <a:pt x="1225" y="941"/>
                </a:cubicBezTo>
                <a:cubicBezTo>
                  <a:pt x="1150" y="953"/>
                  <a:pt x="1061" y="903"/>
                  <a:pt x="941" y="914"/>
                </a:cubicBezTo>
                <a:cubicBezTo>
                  <a:pt x="821" y="925"/>
                  <a:pt x="660" y="940"/>
                  <a:pt x="503" y="1005"/>
                </a:cubicBezTo>
                <a:cubicBezTo>
                  <a:pt x="346" y="1070"/>
                  <a:pt x="105" y="1244"/>
                  <a:pt x="0" y="1307"/>
                </a:cubicBezTo>
              </a:path>
            </a:pathLst>
          </a:custGeom>
          <a:noFill/>
          <a:ln w="63500" cmpd="sng">
            <a:solidFill>
              <a:srgbClr val="3333FF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6" name="Text Box 6"/>
          <p:cNvSpPr txBox="1">
            <a:spLocks noChangeArrowheads="1"/>
          </p:cNvSpPr>
          <p:nvPr/>
        </p:nvSpPr>
        <p:spPr bwMode="auto">
          <a:xfrm>
            <a:off x="5788495" y="3444673"/>
            <a:ext cx="155363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800mm</a:t>
            </a:r>
            <a:endParaRPr lang="zh-CN" altLang="zh-CN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7" name="Text Box 7"/>
          <p:cNvSpPr txBox="1">
            <a:spLocks noChangeArrowheads="1"/>
          </p:cNvSpPr>
          <p:nvPr/>
        </p:nvSpPr>
        <p:spPr bwMode="auto">
          <a:xfrm>
            <a:off x="4981353" y="464887"/>
            <a:ext cx="155363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400mm</a:t>
            </a:r>
            <a:endParaRPr lang="zh-CN" altLang="zh-CN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8" name="Text Box 8"/>
          <p:cNvSpPr txBox="1">
            <a:spLocks noChangeArrowheads="1"/>
          </p:cNvSpPr>
          <p:nvPr/>
        </p:nvSpPr>
        <p:spPr bwMode="auto">
          <a:xfrm>
            <a:off x="3671151" y="1826397"/>
            <a:ext cx="155363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200mm</a:t>
            </a:r>
            <a:endParaRPr lang="zh-CN" altLang="zh-CN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1" name="Freeform 11"/>
          <p:cNvSpPr/>
          <p:nvPr/>
        </p:nvSpPr>
        <p:spPr bwMode="auto">
          <a:xfrm>
            <a:off x="2280442" y="3681211"/>
            <a:ext cx="3505200" cy="1447800"/>
          </a:xfrm>
          <a:custGeom>
            <a:avLst/>
            <a:gdLst>
              <a:gd name="T0" fmla="*/ 2208 w 2208"/>
              <a:gd name="T1" fmla="*/ 0 h 912"/>
              <a:gd name="T2" fmla="*/ 2112 w 2208"/>
              <a:gd name="T3" fmla="*/ 48 h 912"/>
              <a:gd name="T4" fmla="*/ 2064 w 2208"/>
              <a:gd name="T5" fmla="*/ 144 h 912"/>
              <a:gd name="T6" fmla="*/ 2016 w 2208"/>
              <a:gd name="T7" fmla="*/ 192 h 912"/>
              <a:gd name="T8" fmla="*/ 1920 w 2208"/>
              <a:gd name="T9" fmla="*/ 240 h 912"/>
              <a:gd name="T10" fmla="*/ 1824 w 2208"/>
              <a:gd name="T11" fmla="*/ 288 h 912"/>
              <a:gd name="T12" fmla="*/ 1776 w 2208"/>
              <a:gd name="T13" fmla="*/ 384 h 912"/>
              <a:gd name="T14" fmla="*/ 1680 w 2208"/>
              <a:gd name="T15" fmla="*/ 384 h 912"/>
              <a:gd name="T16" fmla="*/ 1632 w 2208"/>
              <a:gd name="T17" fmla="*/ 288 h 912"/>
              <a:gd name="T18" fmla="*/ 1536 w 2208"/>
              <a:gd name="T19" fmla="*/ 288 h 912"/>
              <a:gd name="T20" fmla="*/ 1536 w 2208"/>
              <a:gd name="T21" fmla="*/ 384 h 912"/>
              <a:gd name="T22" fmla="*/ 1440 w 2208"/>
              <a:gd name="T23" fmla="*/ 384 h 912"/>
              <a:gd name="T24" fmla="*/ 1392 w 2208"/>
              <a:gd name="T25" fmla="*/ 288 h 912"/>
              <a:gd name="T26" fmla="*/ 1296 w 2208"/>
              <a:gd name="T27" fmla="*/ 288 h 912"/>
              <a:gd name="T28" fmla="*/ 1104 w 2208"/>
              <a:gd name="T29" fmla="*/ 384 h 912"/>
              <a:gd name="T30" fmla="*/ 1056 w 2208"/>
              <a:gd name="T31" fmla="*/ 432 h 912"/>
              <a:gd name="T32" fmla="*/ 960 w 2208"/>
              <a:gd name="T33" fmla="*/ 432 h 912"/>
              <a:gd name="T34" fmla="*/ 912 w 2208"/>
              <a:gd name="T35" fmla="*/ 480 h 912"/>
              <a:gd name="T36" fmla="*/ 960 w 2208"/>
              <a:gd name="T37" fmla="*/ 528 h 912"/>
              <a:gd name="T38" fmla="*/ 912 w 2208"/>
              <a:gd name="T39" fmla="*/ 576 h 912"/>
              <a:gd name="T40" fmla="*/ 864 w 2208"/>
              <a:gd name="T41" fmla="*/ 624 h 912"/>
              <a:gd name="T42" fmla="*/ 816 w 2208"/>
              <a:gd name="T43" fmla="*/ 720 h 912"/>
              <a:gd name="T44" fmla="*/ 864 w 2208"/>
              <a:gd name="T45" fmla="*/ 768 h 912"/>
              <a:gd name="T46" fmla="*/ 768 w 2208"/>
              <a:gd name="T47" fmla="*/ 768 h 912"/>
              <a:gd name="T48" fmla="*/ 720 w 2208"/>
              <a:gd name="T49" fmla="*/ 816 h 912"/>
              <a:gd name="T50" fmla="*/ 672 w 2208"/>
              <a:gd name="T51" fmla="*/ 864 h 912"/>
              <a:gd name="T52" fmla="*/ 624 w 2208"/>
              <a:gd name="T53" fmla="*/ 912 h 912"/>
              <a:gd name="T54" fmla="*/ 480 w 2208"/>
              <a:gd name="T55" fmla="*/ 864 h 912"/>
              <a:gd name="T56" fmla="*/ 480 w 2208"/>
              <a:gd name="T57" fmla="*/ 768 h 912"/>
              <a:gd name="T58" fmla="*/ 432 w 2208"/>
              <a:gd name="T59" fmla="*/ 720 h 912"/>
              <a:gd name="T60" fmla="*/ 384 w 2208"/>
              <a:gd name="T61" fmla="*/ 624 h 912"/>
              <a:gd name="T62" fmla="*/ 288 w 2208"/>
              <a:gd name="T63" fmla="*/ 576 h 912"/>
              <a:gd name="T64" fmla="*/ 192 w 2208"/>
              <a:gd name="T65" fmla="*/ 576 h 912"/>
              <a:gd name="T66" fmla="*/ 192 w 2208"/>
              <a:gd name="T67" fmla="*/ 672 h 912"/>
              <a:gd name="T68" fmla="*/ 144 w 2208"/>
              <a:gd name="T69" fmla="*/ 720 h 912"/>
              <a:gd name="T70" fmla="*/ 96 w 2208"/>
              <a:gd name="T71" fmla="*/ 768 h 912"/>
              <a:gd name="T72" fmla="*/ 48 w 2208"/>
              <a:gd name="T73" fmla="*/ 816 h 912"/>
              <a:gd name="T74" fmla="*/ 0 w 2208"/>
              <a:gd name="T75" fmla="*/ 864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208" h="912">
                <a:moveTo>
                  <a:pt x="2208" y="0"/>
                </a:moveTo>
                <a:cubicBezTo>
                  <a:pt x="2172" y="12"/>
                  <a:pt x="2136" y="24"/>
                  <a:pt x="2112" y="48"/>
                </a:cubicBezTo>
                <a:cubicBezTo>
                  <a:pt x="2088" y="72"/>
                  <a:pt x="2080" y="120"/>
                  <a:pt x="2064" y="144"/>
                </a:cubicBezTo>
                <a:cubicBezTo>
                  <a:pt x="2048" y="168"/>
                  <a:pt x="2040" y="176"/>
                  <a:pt x="2016" y="192"/>
                </a:cubicBezTo>
                <a:cubicBezTo>
                  <a:pt x="1992" y="208"/>
                  <a:pt x="1952" y="224"/>
                  <a:pt x="1920" y="240"/>
                </a:cubicBezTo>
                <a:cubicBezTo>
                  <a:pt x="1888" y="256"/>
                  <a:pt x="1848" y="264"/>
                  <a:pt x="1824" y="288"/>
                </a:cubicBezTo>
                <a:cubicBezTo>
                  <a:pt x="1800" y="312"/>
                  <a:pt x="1800" y="368"/>
                  <a:pt x="1776" y="384"/>
                </a:cubicBezTo>
                <a:cubicBezTo>
                  <a:pt x="1752" y="400"/>
                  <a:pt x="1704" y="400"/>
                  <a:pt x="1680" y="384"/>
                </a:cubicBezTo>
                <a:cubicBezTo>
                  <a:pt x="1656" y="368"/>
                  <a:pt x="1656" y="304"/>
                  <a:pt x="1632" y="288"/>
                </a:cubicBezTo>
                <a:cubicBezTo>
                  <a:pt x="1608" y="272"/>
                  <a:pt x="1552" y="272"/>
                  <a:pt x="1536" y="288"/>
                </a:cubicBezTo>
                <a:cubicBezTo>
                  <a:pt x="1520" y="304"/>
                  <a:pt x="1552" y="368"/>
                  <a:pt x="1536" y="384"/>
                </a:cubicBezTo>
                <a:cubicBezTo>
                  <a:pt x="1520" y="400"/>
                  <a:pt x="1464" y="400"/>
                  <a:pt x="1440" y="384"/>
                </a:cubicBezTo>
                <a:cubicBezTo>
                  <a:pt x="1416" y="368"/>
                  <a:pt x="1416" y="304"/>
                  <a:pt x="1392" y="288"/>
                </a:cubicBezTo>
                <a:cubicBezTo>
                  <a:pt x="1368" y="272"/>
                  <a:pt x="1344" y="272"/>
                  <a:pt x="1296" y="288"/>
                </a:cubicBezTo>
                <a:cubicBezTo>
                  <a:pt x="1248" y="304"/>
                  <a:pt x="1144" y="360"/>
                  <a:pt x="1104" y="384"/>
                </a:cubicBezTo>
                <a:cubicBezTo>
                  <a:pt x="1064" y="408"/>
                  <a:pt x="1080" y="424"/>
                  <a:pt x="1056" y="432"/>
                </a:cubicBezTo>
                <a:cubicBezTo>
                  <a:pt x="1032" y="440"/>
                  <a:pt x="984" y="424"/>
                  <a:pt x="960" y="432"/>
                </a:cubicBezTo>
                <a:cubicBezTo>
                  <a:pt x="936" y="440"/>
                  <a:pt x="912" y="464"/>
                  <a:pt x="912" y="480"/>
                </a:cubicBezTo>
                <a:cubicBezTo>
                  <a:pt x="912" y="496"/>
                  <a:pt x="960" y="512"/>
                  <a:pt x="960" y="528"/>
                </a:cubicBezTo>
                <a:cubicBezTo>
                  <a:pt x="960" y="544"/>
                  <a:pt x="928" y="560"/>
                  <a:pt x="912" y="576"/>
                </a:cubicBezTo>
                <a:cubicBezTo>
                  <a:pt x="896" y="592"/>
                  <a:pt x="880" y="600"/>
                  <a:pt x="864" y="624"/>
                </a:cubicBezTo>
                <a:cubicBezTo>
                  <a:pt x="848" y="648"/>
                  <a:pt x="816" y="696"/>
                  <a:pt x="816" y="720"/>
                </a:cubicBezTo>
                <a:cubicBezTo>
                  <a:pt x="816" y="744"/>
                  <a:pt x="872" y="760"/>
                  <a:pt x="864" y="768"/>
                </a:cubicBezTo>
                <a:cubicBezTo>
                  <a:pt x="856" y="776"/>
                  <a:pt x="792" y="760"/>
                  <a:pt x="768" y="768"/>
                </a:cubicBezTo>
                <a:cubicBezTo>
                  <a:pt x="744" y="776"/>
                  <a:pt x="736" y="800"/>
                  <a:pt x="720" y="816"/>
                </a:cubicBezTo>
                <a:cubicBezTo>
                  <a:pt x="704" y="832"/>
                  <a:pt x="688" y="848"/>
                  <a:pt x="672" y="864"/>
                </a:cubicBezTo>
                <a:cubicBezTo>
                  <a:pt x="656" y="880"/>
                  <a:pt x="656" y="912"/>
                  <a:pt x="624" y="912"/>
                </a:cubicBezTo>
                <a:cubicBezTo>
                  <a:pt x="592" y="912"/>
                  <a:pt x="504" y="888"/>
                  <a:pt x="480" y="864"/>
                </a:cubicBezTo>
                <a:cubicBezTo>
                  <a:pt x="456" y="840"/>
                  <a:pt x="488" y="792"/>
                  <a:pt x="480" y="768"/>
                </a:cubicBezTo>
                <a:cubicBezTo>
                  <a:pt x="472" y="744"/>
                  <a:pt x="448" y="744"/>
                  <a:pt x="432" y="720"/>
                </a:cubicBezTo>
                <a:cubicBezTo>
                  <a:pt x="416" y="696"/>
                  <a:pt x="408" y="648"/>
                  <a:pt x="384" y="624"/>
                </a:cubicBezTo>
                <a:cubicBezTo>
                  <a:pt x="360" y="600"/>
                  <a:pt x="320" y="584"/>
                  <a:pt x="288" y="576"/>
                </a:cubicBezTo>
                <a:cubicBezTo>
                  <a:pt x="256" y="568"/>
                  <a:pt x="208" y="560"/>
                  <a:pt x="192" y="576"/>
                </a:cubicBezTo>
                <a:cubicBezTo>
                  <a:pt x="176" y="592"/>
                  <a:pt x="200" y="648"/>
                  <a:pt x="192" y="672"/>
                </a:cubicBezTo>
                <a:cubicBezTo>
                  <a:pt x="184" y="696"/>
                  <a:pt x="160" y="704"/>
                  <a:pt x="144" y="720"/>
                </a:cubicBezTo>
                <a:cubicBezTo>
                  <a:pt x="128" y="736"/>
                  <a:pt x="112" y="752"/>
                  <a:pt x="96" y="768"/>
                </a:cubicBezTo>
                <a:cubicBezTo>
                  <a:pt x="80" y="784"/>
                  <a:pt x="64" y="800"/>
                  <a:pt x="48" y="816"/>
                </a:cubicBezTo>
                <a:cubicBezTo>
                  <a:pt x="32" y="832"/>
                  <a:pt x="16" y="848"/>
                  <a:pt x="0" y="864"/>
                </a:cubicBezTo>
              </a:path>
            </a:pathLst>
          </a:custGeom>
          <a:noFill/>
          <a:ln w="63500" cmpd="sng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2" name="Freeform 12"/>
          <p:cNvSpPr/>
          <p:nvPr/>
        </p:nvSpPr>
        <p:spPr bwMode="auto">
          <a:xfrm>
            <a:off x="1747042" y="938011"/>
            <a:ext cx="4140200" cy="3962400"/>
          </a:xfrm>
          <a:custGeom>
            <a:avLst/>
            <a:gdLst>
              <a:gd name="T0" fmla="*/ 2352 w 2608"/>
              <a:gd name="T1" fmla="*/ 0 h 2496"/>
              <a:gd name="T2" fmla="*/ 2352 w 2608"/>
              <a:gd name="T3" fmla="*/ 96 h 2496"/>
              <a:gd name="T4" fmla="*/ 2400 w 2608"/>
              <a:gd name="T5" fmla="*/ 192 h 2496"/>
              <a:gd name="T6" fmla="*/ 2448 w 2608"/>
              <a:gd name="T7" fmla="*/ 336 h 2496"/>
              <a:gd name="T8" fmla="*/ 2448 w 2608"/>
              <a:gd name="T9" fmla="*/ 432 h 2496"/>
              <a:gd name="T10" fmla="*/ 2352 w 2608"/>
              <a:gd name="T11" fmla="*/ 480 h 2496"/>
              <a:gd name="T12" fmla="*/ 2352 w 2608"/>
              <a:gd name="T13" fmla="*/ 624 h 2496"/>
              <a:gd name="T14" fmla="*/ 2352 w 2608"/>
              <a:gd name="T15" fmla="*/ 720 h 2496"/>
              <a:gd name="T16" fmla="*/ 2400 w 2608"/>
              <a:gd name="T17" fmla="*/ 768 h 2496"/>
              <a:gd name="T18" fmla="*/ 2496 w 2608"/>
              <a:gd name="T19" fmla="*/ 768 h 2496"/>
              <a:gd name="T20" fmla="*/ 2544 w 2608"/>
              <a:gd name="T21" fmla="*/ 720 h 2496"/>
              <a:gd name="T22" fmla="*/ 2592 w 2608"/>
              <a:gd name="T23" fmla="*/ 768 h 2496"/>
              <a:gd name="T24" fmla="*/ 2592 w 2608"/>
              <a:gd name="T25" fmla="*/ 960 h 2496"/>
              <a:gd name="T26" fmla="*/ 2496 w 2608"/>
              <a:gd name="T27" fmla="*/ 1008 h 2496"/>
              <a:gd name="T28" fmla="*/ 2448 w 2608"/>
              <a:gd name="T29" fmla="*/ 1104 h 2496"/>
              <a:gd name="T30" fmla="*/ 2256 w 2608"/>
              <a:gd name="T31" fmla="*/ 1104 h 2496"/>
              <a:gd name="T32" fmla="*/ 2208 w 2608"/>
              <a:gd name="T33" fmla="*/ 1200 h 2496"/>
              <a:gd name="T34" fmla="*/ 2208 w 2608"/>
              <a:gd name="T35" fmla="*/ 1296 h 2496"/>
              <a:gd name="T36" fmla="*/ 2112 w 2608"/>
              <a:gd name="T37" fmla="*/ 1344 h 2496"/>
              <a:gd name="T38" fmla="*/ 1968 w 2608"/>
              <a:gd name="T39" fmla="*/ 1392 h 2496"/>
              <a:gd name="T40" fmla="*/ 1872 w 2608"/>
              <a:gd name="T41" fmla="*/ 1392 h 2496"/>
              <a:gd name="T42" fmla="*/ 1824 w 2608"/>
              <a:gd name="T43" fmla="*/ 1488 h 2496"/>
              <a:gd name="T44" fmla="*/ 1872 w 2608"/>
              <a:gd name="T45" fmla="*/ 1584 h 2496"/>
              <a:gd name="T46" fmla="*/ 1776 w 2608"/>
              <a:gd name="T47" fmla="*/ 1584 h 2496"/>
              <a:gd name="T48" fmla="*/ 1680 w 2608"/>
              <a:gd name="T49" fmla="*/ 1680 h 2496"/>
              <a:gd name="T50" fmla="*/ 1632 w 2608"/>
              <a:gd name="T51" fmla="*/ 1728 h 2496"/>
              <a:gd name="T52" fmla="*/ 1488 w 2608"/>
              <a:gd name="T53" fmla="*/ 1776 h 2496"/>
              <a:gd name="T54" fmla="*/ 1392 w 2608"/>
              <a:gd name="T55" fmla="*/ 1824 h 2496"/>
              <a:gd name="T56" fmla="*/ 1296 w 2608"/>
              <a:gd name="T57" fmla="*/ 1824 h 2496"/>
              <a:gd name="T58" fmla="*/ 1152 w 2608"/>
              <a:gd name="T59" fmla="*/ 1824 h 2496"/>
              <a:gd name="T60" fmla="*/ 1056 w 2608"/>
              <a:gd name="T61" fmla="*/ 1872 h 2496"/>
              <a:gd name="T62" fmla="*/ 912 w 2608"/>
              <a:gd name="T63" fmla="*/ 1920 h 2496"/>
              <a:gd name="T64" fmla="*/ 816 w 2608"/>
              <a:gd name="T65" fmla="*/ 1920 h 2496"/>
              <a:gd name="T66" fmla="*/ 672 w 2608"/>
              <a:gd name="T67" fmla="*/ 1920 h 2496"/>
              <a:gd name="T68" fmla="*/ 576 w 2608"/>
              <a:gd name="T69" fmla="*/ 1968 h 2496"/>
              <a:gd name="T70" fmla="*/ 432 w 2608"/>
              <a:gd name="T71" fmla="*/ 2016 h 2496"/>
              <a:gd name="T72" fmla="*/ 288 w 2608"/>
              <a:gd name="T73" fmla="*/ 2112 h 2496"/>
              <a:gd name="T74" fmla="*/ 192 w 2608"/>
              <a:gd name="T75" fmla="*/ 2160 h 2496"/>
              <a:gd name="T76" fmla="*/ 96 w 2608"/>
              <a:gd name="T77" fmla="*/ 2256 h 2496"/>
              <a:gd name="T78" fmla="*/ 0 w 2608"/>
              <a:gd name="T79" fmla="*/ 2352 h 2496"/>
              <a:gd name="T80" fmla="*/ 96 w 2608"/>
              <a:gd name="T81" fmla="*/ 2400 h 2496"/>
              <a:gd name="T82" fmla="*/ 240 w 2608"/>
              <a:gd name="T83" fmla="*/ 2400 h 2496"/>
              <a:gd name="T84" fmla="*/ 336 w 2608"/>
              <a:gd name="T85" fmla="*/ 2400 h 2496"/>
              <a:gd name="T86" fmla="*/ 288 w 2608"/>
              <a:gd name="T87" fmla="*/ 2448 h 2496"/>
              <a:gd name="T88" fmla="*/ 240 w 2608"/>
              <a:gd name="T89" fmla="*/ 2496 h 2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608" h="2496">
                <a:moveTo>
                  <a:pt x="2352" y="0"/>
                </a:moveTo>
                <a:cubicBezTo>
                  <a:pt x="2348" y="32"/>
                  <a:pt x="2344" y="64"/>
                  <a:pt x="2352" y="96"/>
                </a:cubicBezTo>
                <a:cubicBezTo>
                  <a:pt x="2360" y="128"/>
                  <a:pt x="2384" y="152"/>
                  <a:pt x="2400" y="192"/>
                </a:cubicBezTo>
                <a:cubicBezTo>
                  <a:pt x="2416" y="232"/>
                  <a:pt x="2440" y="296"/>
                  <a:pt x="2448" y="336"/>
                </a:cubicBezTo>
                <a:cubicBezTo>
                  <a:pt x="2456" y="376"/>
                  <a:pt x="2464" y="408"/>
                  <a:pt x="2448" y="432"/>
                </a:cubicBezTo>
                <a:cubicBezTo>
                  <a:pt x="2432" y="456"/>
                  <a:pt x="2368" y="448"/>
                  <a:pt x="2352" y="480"/>
                </a:cubicBezTo>
                <a:cubicBezTo>
                  <a:pt x="2336" y="512"/>
                  <a:pt x="2352" y="584"/>
                  <a:pt x="2352" y="624"/>
                </a:cubicBezTo>
                <a:cubicBezTo>
                  <a:pt x="2352" y="664"/>
                  <a:pt x="2344" y="696"/>
                  <a:pt x="2352" y="720"/>
                </a:cubicBezTo>
                <a:cubicBezTo>
                  <a:pt x="2360" y="744"/>
                  <a:pt x="2376" y="760"/>
                  <a:pt x="2400" y="768"/>
                </a:cubicBezTo>
                <a:cubicBezTo>
                  <a:pt x="2424" y="776"/>
                  <a:pt x="2472" y="776"/>
                  <a:pt x="2496" y="768"/>
                </a:cubicBezTo>
                <a:cubicBezTo>
                  <a:pt x="2520" y="760"/>
                  <a:pt x="2528" y="720"/>
                  <a:pt x="2544" y="720"/>
                </a:cubicBezTo>
                <a:cubicBezTo>
                  <a:pt x="2560" y="720"/>
                  <a:pt x="2584" y="728"/>
                  <a:pt x="2592" y="768"/>
                </a:cubicBezTo>
                <a:cubicBezTo>
                  <a:pt x="2600" y="808"/>
                  <a:pt x="2608" y="920"/>
                  <a:pt x="2592" y="960"/>
                </a:cubicBezTo>
                <a:cubicBezTo>
                  <a:pt x="2576" y="1000"/>
                  <a:pt x="2520" y="984"/>
                  <a:pt x="2496" y="1008"/>
                </a:cubicBezTo>
                <a:cubicBezTo>
                  <a:pt x="2472" y="1032"/>
                  <a:pt x="2488" y="1088"/>
                  <a:pt x="2448" y="1104"/>
                </a:cubicBezTo>
                <a:cubicBezTo>
                  <a:pt x="2408" y="1120"/>
                  <a:pt x="2296" y="1088"/>
                  <a:pt x="2256" y="1104"/>
                </a:cubicBezTo>
                <a:cubicBezTo>
                  <a:pt x="2216" y="1120"/>
                  <a:pt x="2216" y="1168"/>
                  <a:pt x="2208" y="1200"/>
                </a:cubicBezTo>
                <a:cubicBezTo>
                  <a:pt x="2200" y="1232"/>
                  <a:pt x="2224" y="1272"/>
                  <a:pt x="2208" y="1296"/>
                </a:cubicBezTo>
                <a:cubicBezTo>
                  <a:pt x="2192" y="1320"/>
                  <a:pt x="2152" y="1328"/>
                  <a:pt x="2112" y="1344"/>
                </a:cubicBezTo>
                <a:cubicBezTo>
                  <a:pt x="2072" y="1360"/>
                  <a:pt x="2008" y="1384"/>
                  <a:pt x="1968" y="1392"/>
                </a:cubicBezTo>
                <a:cubicBezTo>
                  <a:pt x="1928" y="1400"/>
                  <a:pt x="1896" y="1376"/>
                  <a:pt x="1872" y="1392"/>
                </a:cubicBezTo>
                <a:cubicBezTo>
                  <a:pt x="1848" y="1408"/>
                  <a:pt x="1824" y="1456"/>
                  <a:pt x="1824" y="1488"/>
                </a:cubicBezTo>
                <a:cubicBezTo>
                  <a:pt x="1824" y="1520"/>
                  <a:pt x="1880" y="1568"/>
                  <a:pt x="1872" y="1584"/>
                </a:cubicBezTo>
                <a:cubicBezTo>
                  <a:pt x="1864" y="1600"/>
                  <a:pt x="1808" y="1568"/>
                  <a:pt x="1776" y="1584"/>
                </a:cubicBezTo>
                <a:cubicBezTo>
                  <a:pt x="1744" y="1600"/>
                  <a:pt x="1704" y="1656"/>
                  <a:pt x="1680" y="1680"/>
                </a:cubicBezTo>
                <a:cubicBezTo>
                  <a:pt x="1656" y="1704"/>
                  <a:pt x="1664" y="1712"/>
                  <a:pt x="1632" y="1728"/>
                </a:cubicBezTo>
                <a:cubicBezTo>
                  <a:pt x="1600" y="1744"/>
                  <a:pt x="1528" y="1760"/>
                  <a:pt x="1488" y="1776"/>
                </a:cubicBezTo>
                <a:cubicBezTo>
                  <a:pt x="1448" y="1792"/>
                  <a:pt x="1424" y="1816"/>
                  <a:pt x="1392" y="1824"/>
                </a:cubicBezTo>
                <a:cubicBezTo>
                  <a:pt x="1360" y="1832"/>
                  <a:pt x="1336" y="1824"/>
                  <a:pt x="1296" y="1824"/>
                </a:cubicBezTo>
                <a:cubicBezTo>
                  <a:pt x="1256" y="1824"/>
                  <a:pt x="1192" y="1816"/>
                  <a:pt x="1152" y="1824"/>
                </a:cubicBezTo>
                <a:cubicBezTo>
                  <a:pt x="1112" y="1832"/>
                  <a:pt x="1096" y="1856"/>
                  <a:pt x="1056" y="1872"/>
                </a:cubicBezTo>
                <a:cubicBezTo>
                  <a:pt x="1016" y="1888"/>
                  <a:pt x="952" y="1912"/>
                  <a:pt x="912" y="1920"/>
                </a:cubicBezTo>
                <a:cubicBezTo>
                  <a:pt x="872" y="1928"/>
                  <a:pt x="856" y="1920"/>
                  <a:pt x="816" y="1920"/>
                </a:cubicBezTo>
                <a:cubicBezTo>
                  <a:pt x="776" y="1920"/>
                  <a:pt x="712" y="1912"/>
                  <a:pt x="672" y="1920"/>
                </a:cubicBezTo>
                <a:cubicBezTo>
                  <a:pt x="632" y="1928"/>
                  <a:pt x="616" y="1952"/>
                  <a:pt x="576" y="1968"/>
                </a:cubicBezTo>
                <a:cubicBezTo>
                  <a:pt x="536" y="1984"/>
                  <a:pt x="480" y="1992"/>
                  <a:pt x="432" y="2016"/>
                </a:cubicBezTo>
                <a:cubicBezTo>
                  <a:pt x="384" y="2040"/>
                  <a:pt x="328" y="2088"/>
                  <a:pt x="288" y="2112"/>
                </a:cubicBezTo>
                <a:cubicBezTo>
                  <a:pt x="248" y="2136"/>
                  <a:pt x="224" y="2136"/>
                  <a:pt x="192" y="2160"/>
                </a:cubicBezTo>
                <a:cubicBezTo>
                  <a:pt x="160" y="2184"/>
                  <a:pt x="128" y="2224"/>
                  <a:pt x="96" y="2256"/>
                </a:cubicBezTo>
                <a:cubicBezTo>
                  <a:pt x="64" y="2288"/>
                  <a:pt x="0" y="2328"/>
                  <a:pt x="0" y="2352"/>
                </a:cubicBezTo>
                <a:cubicBezTo>
                  <a:pt x="0" y="2376"/>
                  <a:pt x="56" y="2392"/>
                  <a:pt x="96" y="2400"/>
                </a:cubicBezTo>
                <a:cubicBezTo>
                  <a:pt x="136" y="2408"/>
                  <a:pt x="200" y="2400"/>
                  <a:pt x="240" y="2400"/>
                </a:cubicBezTo>
                <a:cubicBezTo>
                  <a:pt x="280" y="2400"/>
                  <a:pt x="328" y="2392"/>
                  <a:pt x="336" y="2400"/>
                </a:cubicBezTo>
                <a:cubicBezTo>
                  <a:pt x="344" y="2408"/>
                  <a:pt x="304" y="2432"/>
                  <a:pt x="288" y="2448"/>
                </a:cubicBezTo>
                <a:cubicBezTo>
                  <a:pt x="272" y="2464"/>
                  <a:pt x="248" y="2480"/>
                  <a:pt x="240" y="2496"/>
                </a:cubicBezTo>
              </a:path>
            </a:pathLst>
          </a:custGeom>
          <a:noFill/>
          <a:ln w="63500" cmpd="sng">
            <a:solidFill>
              <a:srgbClr val="FF0066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563485" y="2503805"/>
            <a:ext cx="457962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altLang="zh-CN" sz="2800" b="1"/>
          </a:p>
          <a:p>
            <a:endParaRPr lang="en-US" altLang="zh-CN" sz="2800" b="1"/>
          </a:p>
          <a:p>
            <a:endParaRPr lang="en-US" altLang="zh-CN" sz="2800" b="1"/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800mm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降水量线经过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     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一线。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/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、我国降水的空间分布</a:t>
            </a:r>
            <a:r>
              <a:rPr lang="zh-CN" altLang="en-US" sz="2800" b="1"/>
              <a:t>：</a:t>
            </a:r>
            <a:endParaRPr lang="zh-CN" altLang="en-US" sz="2800" b="1"/>
          </a:p>
          <a:p>
            <a:endParaRPr lang="en-US" altLang="zh-CN" sz="2800" b="1"/>
          </a:p>
        </p:txBody>
      </p:sp>
      <p:sp>
        <p:nvSpPr>
          <p:cNvPr id="4" name="文本框 3"/>
          <p:cNvSpPr txBox="1"/>
          <p:nvPr/>
        </p:nvSpPr>
        <p:spPr>
          <a:xfrm>
            <a:off x="7480935" y="4144010"/>
            <a:ext cx="20294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秦岭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淮河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85405" y="5620385"/>
            <a:ext cx="46164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从东南沿海向西北内陆递减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5" grpId="0" animBg="1"/>
      <p:bldP spid="5126" grpId="0" bldLvl="0" animBg="1" autoUpdateAnimBg="0"/>
      <p:bldP spid="5127" grpId="0" bldLvl="0" animBg="1" autoUpdateAnimBg="0"/>
      <p:bldP spid="5128" grpId="0" bldLvl="0" animBg="1" autoUpdateAnimBg="0"/>
      <p:bldP spid="5131" grpId="0" animBg="1"/>
      <p:bldP spid="5132" grpId="0" animBg="1"/>
      <p:bldP spid="4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382749673331162986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" t="4373" r="2347" b="6474"/>
          <a:stretch>
            <a:fillRect/>
          </a:stretch>
        </p:blipFill>
        <p:spPr bwMode="auto">
          <a:xfrm>
            <a:off x="532328" y="1094703"/>
            <a:ext cx="6435142" cy="4823843"/>
          </a:xfrm>
          <a:prstGeom prst="rect">
            <a:avLst/>
          </a:prstGeom>
          <a:solidFill>
            <a:srgbClr val="FFFFFF">
              <a:shade val="85000"/>
            </a:srgbClr>
          </a:solidFill>
          <a:ln w="57150">
            <a:solidFill>
              <a:schemeClr val="bg1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171" name="Text Box 3"/>
          <p:cNvSpPr txBox="1">
            <a:spLocks noChangeArrowheads="1"/>
          </p:cNvSpPr>
          <p:nvPr/>
        </p:nvSpPr>
        <p:spPr bwMode="auto">
          <a:xfrm>
            <a:off x="7409645" y="1823434"/>
            <a:ext cx="4782355" cy="459510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Aft>
                <a:spcPct val="2500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中国降水最多和最少的地方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中国降水最多的地方在台湾东北部的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火烧寮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，多年平均降水量为</a:t>
            </a:r>
            <a:r>
              <a:rPr lang="zh-CN" altLang="zh-CN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6557.8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毫米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zh-CN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1912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年的最高纪录达</a:t>
            </a:r>
            <a:r>
              <a:rPr lang="zh-CN" altLang="zh-CN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8409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毫米。降水最少的地方则是新疆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吐鲁番盆地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中的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托克逊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，多年平均降水量仅</a:t>
            </a:r>
            <a:r>
              <a:rPr lang="zh-CN" altLang="zh-CN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5.9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毫米，年降水天数不足</a:t>
            </a:r>
            <a:r>
              <a:rPr lang="zh-CN" altLang="zh-CN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天，有些年份甚至滴水不见。</a:t>
            </a:r>
            <a:endParaRPr lang="zh-CN" altLang="en-US" sz="2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7582437" y="2266877"/>
            <a:ext cx="4291884" cy="1981200"/>
          </a:xfrm>
        </p:spPr>
        <p:txBody>
          <a:bodyPr>
            <a:normAutofit/>
          </a:bodyPr>
          <a:lstStyle/>
          <a:p>
            <a:pPr algn="l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195" name="Picture 3" descr="E2J9SBNB}IYDOX~WAPX)0TU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50" y="753110"/>
            <a:ext cx="5379720" cy="5711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5490210" y="2552700"/>
            <a:ext cx="6083935" cy="1219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44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我国降水的时间分配特点：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4400"/>
              </a:lnSpc>
            </a:pP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2000885" y="4540885"/>
            <a:ext cx="1544955" cy="1634490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256530" y="3772535"/>
            <a:ext cx="69183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3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）降水集中在</a:t>
            </a:r>
            <a:r>
              <a:rPr lang="zh-CN" altLang="en-US" sz="36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夏季</a:t>
            </a:r>
            <a:r>
              <a:rPr lang="zh-CN" altLang="en-US" sz="3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，冬季少雨</a:t>
            </a:r>
            <a:endParaRPr lang="zh-CN" altLang="en-US" sz="36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56530" y="4770755"/>
            <a:ext cx="58832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</a:t>
            </a:r>
            <a:r>
              <a:rPr lang="en-US" altLang="zh-CN" sz="3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3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）我国降水年际变化</a:t>
            </a:r>
            <a:r>
              <a:rPr lang="zh-CN" altLang="en-US" sz="36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大。</a:t>
            </a:r>
            <a:endParaRPr lang="zh-CN" altLang="en-US" sz="36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6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502920" y="132080"/>
            <a:ext cx="11393805" cy="29229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一、我国气候复杂多样</a:t>
            </a:r>
            <a:endParaRPr lang="zh-CN" alt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800" b="1"/>
          </a:p>
          <a:p>
            <a:r>
              <a:rPr lang="en-US" altLang="zh-CN" sz="3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、我国冬季气温分布特点：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3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、我国夏季气温分布特点：</a:t>
            </a:r>
            <a:endParaRPr lang="zh-CN" altLang="en-US" sz="32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32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666105" y="1040130"/>
            <a:ext cx="3057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冬季南北温差大</a:t>
            </a:r>
            <a:endParaRPr lang="zh-CN" altLang="en-US" sz="3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666105" y="2004695"/>
            <a:ext cx="35731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夏季南北普遍高温</a:t>
            </a:r>
            <a:endParaRPr lang="zh-CN" altLang="en-US" sz="3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194" name="Picture 2" descr="2591282_6539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74" y="2765560"/>
            <a:ext cx="6096000" cy="4052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76504898670130639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113" y="2808605"/>
            <a:ext cx="5325269" cy="39671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2"/>
          <p:cNvSpPr txBox="1">
            <a:spLocks noChangeArrowheads="1"/>
          </p:cNvSpPr>
          <p:nvPr/>
        </p:nvSpPr>
        <p:spPr bwMode="auto">
          <a:xfrm>
            <a:off x="592455" y="344170"/>
            <a:ext cx="5336540" cy="553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读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图，完成下列任务（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p36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页活动题）。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219" name="Picture 3" descr="图片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128" y="3485857"/>
            <a:ext cx="10893236" cy="3152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 Box 4"/>
          <p:cNvSpPr txBox="1">
            <a:spLocks noChangeArrowheads="1"/>
          </p:cNvSpPr>
          <p:nvPr/>
        </p:nvSpPr>
        <p:spPr bwMode="auto">
          <a:xfrm>
            <a:off x="218940" y="975216"/>
            <a:ext cx="9903854" cy="1435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）比较广州、武汉、乌鲁木齐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个城市年降水量的大小，说出它们大致反映了中国降水怎样的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空间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分布趋势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</a:pP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1" name="Text Box 5"/>
          <p:cNvSpPr txBox="1">
            <a:spLocks noChangeArrowheads="1"/>
          </p:cNvSpPr>
          <p:nvPr/>
        </p:nvSpPr>
        <p:spPr bwMode="auto">
          <a:xfrm>
            <a:off x="1882463" y="1933806"/>
            <a:ext cx="521168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降水自东南沿海向西北内陆递减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2" name="Text Box 6"/>
          <p:cNvSpPr txBox="1">
            <a:spLocks noChangeArrowheads="1"/>
          </p:cNvSpPr>
          <p:nvPr/>
        </p:nvSpPr>
        <p:spPr bwMode="auto">
          <a:xfrm>
            <a:off x="7094146" y="2962637"/>
            <a:ext cx="341632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降水夏季多，冬季少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32424" y="2493510"/>
            <a:ext cx="11451746" cy="973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）看一看广州、武汉、哈尔滨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个城市降水量的季节变化，说一说它们大致反映了中国降水怎样的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季节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分配规律。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1" grpId="0" autoUpdateAnimBg="0"/>
      <p:bldP spid="9222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WordArt 2"/>
          <p:cNvSpPr>
            <a:spLocks noChangeArrowheads="1" noChangeShapeType="1"/>
          </p:cNvSpPr>
          <p:nvPr/>
        </p:nvSpPr>
        <p:spPr bwMode="auto">
          <a:xfrm>
            <a:off x="914400" y="515155"/>
            <a:ext cx="2743200" cy="45720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dirty="0">
                <a:ln w="9525" cmpd="sng">
                  <a:solidFill>
                    <a:srgbClr val="000000"/>
                  </a:solidFill>
                  <a:round/>
                </a:ln>
                <a:latin typeface="宋体" panose="02010600030101010101" pitchFamily="2" charset="-122"/>
              </a:rPr>
              <a:t>中国的干湿地区</a:t>
            </a:r>
            <a:endParaRPr lang="zh-CN" altLang="en-US" sz="3600" dirty="0">
              <a:ln w="9525" cmpd="sng">
                <a:solidFill>
                  <a:srgbClr val="000000"/>
                </a:solidFill>
                <a:round/>
              </a:ln>
              <a:latin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63650" y="1255395"/>
            <a:ext cx="98964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、干湿地区的划分依据：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________________________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573395" y="1230630"/>
            <a:ext cx="4874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降水量与蒸发量的对比关系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95400" y="2004060"/>
            <a:ext cx="96012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、我国划分为哪几类干湿地区？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878965" y="2810510"/>
            <a:ext cx="2540000" cy="26009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  <a:spcAft>
                <a:spcPct val="2500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en-US" sz="28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湿润地区</a:t>
            </a:r>
            <a:endParaRPr lang="zh-CN" altLang="en-US" sz="2800" b="1" dirty="0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Aft>
                <a:spcPct val="25000"/>
              </a:spcAft>
            </a:pPr>
            <a:r>
              <a:rPr lang="zh-CN" altLang="en-US" sz="28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半湿润地区</a:t>
            </a:r>
            <a:endParaRPr lang="zh-CN" altLang="en-US" sz="2800" b="1" dirty="0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Aft>
                <a:spcPct val="25000"/>
              </a:spcAft>
            </a:pPr>
            <a:r>
              <a:rPr lang="zh-CN" altLang="en-US" sz="28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半干旱地区</a:t>
            </a:r>
            <a:endParaRPr lang="zh-CN" altLang="en-US" sz="2800" b="1" dirty="0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Aft>
                <a:spcPct val="25000"/>
              </a:spcAft>
            </a:pPr>
            <a:r>
              <a:rPr lang="zh-CN" altLang="en-US" sz="28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干旱地区</a:t>
            </a:r>
            <a:endParaRPr lang="zh-CN" altLang="en-US" sz="2800" b="1" dirty="0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9"/>
          <a:stretch>
            <a:fillRect/>
          </a:stretch>
        </p:blipFill>
        <p:spPr bwMode="auto">
          <a:xfrm>
            <a:off x="0" y="638154"/>
            <a:ext cx="7705725" cy="599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Text Box 3"/>
          <p:cNvSpPr txBox="1">
            <a:spLocks noChangeArrowheads="1"/>
          </p:cNvSpPr>
          <p:nvPr/>
        </p:nvSpPr>
        <p:spPr bwMode="auto">
          <a:xfrm>
            <a:off x="7597138" y="3220823"/>
            <a:ext cx="4410077" cy="82994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zh-CN" sz="24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24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、说一说各干湿地区分界线与哪些年等降水量线分布相似。</a:t>
            </a:r>
            <a:endParaRPr lang="zh-CN" altLang="en-US" sz="2400" b="1" dirty="0">
              <a:solidFill>
                <a:srgbClr val="1C34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16" name="Freeform 4"/>
          <p:cNvSpPr/>
          <p:nvPr/>
        </p:nvSpPr>
        <p:spPr bwMode="auto">
          <a:xfrm>
            <a:off x="2066924" y="3998890"/>
            <a:ext cx="3429000" cy="990600"/>
          </a:xfrm>
          <a:custGeom>
            <a:avLst/>
            <a:gdLst>
              <a:gd name="T0" fmla="*/ 2160 w 2160"/>
              <a:gd name="T1" fmla="*/ 0 h 624"/>
              <a:gd name="T2" fmla="*/ 1920 w 2160"/>
              <a:gd name="T3" fmla="*/ 240 h 624"/>
              <a:gd name="T4" fmla="*/ 1824 w 2160"/>
              <a:gd name="T5" fmla="*/ 192 h 624"/>
              <a:gd name="T6" fmla="*/ 1728 w 2160"/>
              <a:gd name="T7" fmla="*/ 144 h 624"/>
              <a:gd name="T8" fmla="*/ 1536 w 2160"/>
              <a:gd name="T9" fmla="*/ 144 h 624"/>
              <a:gd name="T10" fmla="*/ 1344 w 2160"/>
              <a:gd name="T11" fmla="*/ 144 h 624"/>
              <a:gd name="T12" fmla="*/ 1152 w 2160"/>
              <a:gd name="T13" fmla="*/ 144 h 624"/>
              <a:gd name="T14" fmla="*/ 1056 w 2160"/>
              <a:gd name="T15" fmla="*/ 144 h 624"/>
              <a:gd name="T16" fmla="*/ 864 w 2160"/>
              <a:gd name="T17" fmla="*/ 192 h 624"/>
              <a:gd name="T18" fmla="*/ 768 w 2160"/>
              <a:gd name="T19" fmla="*/ 192 h 624"/>
              <a:gd name="T20" fmla="*/ 720 w 2160"/>
              <a:gd name="T21" fmla="*/ 240 h 624"/>
              <a:gd name="T22" fmla="*/ 720 w 2160"/>
              <a:gd name="T23" fmla="*/ 336 h 624"/>
              <a:gd name="T24" fmla="*/ 672 w 2160"/>
              <a:gd name="T25" fmla="*/ 384 h 624"/>
              <a:gd name="T26" fmla="*/ 528 w 2160"/>
              <a:gd name="T27" fmla="*/ 480 h 624"/>
              <a:gd name="T28" fmla="*/ 384 w 2160"/>
              <a:gd name="T29" fmla="*/ 528 h 624"/>
              <a:gd name="T30" fmla="*/ 240 w 2160"/>
              <a:gd name="T31" fmla="*/ 480 h 624"/>
              <a:gd name="T32" fmla="*/ 144 w 2160"/>
              <a:gd name="T33" fmla="*/ 528 h 624"/>
              <a:gd name="T34" fmla="*/ 0 w 2160"/>
              <a:gd name="T35" fmla="*/ 624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160" h="624">
                <a:moveTo>
                  <a:pt x="2160" y="0"/>
                </a:moveTo>
                <a:cubicBezTo>
                  <a:pt x="2068" y="104"/>
                  <a:pt x="1976" y="208"/>
                  <a:pt x="1920" y="240"/>
                </a:cubicBezTo>
                <a:cubicBezTo>
                  <a:pt x="1864" y="272"/>
                  <a:pt x="1856" y="208"/>
                  <a:pt x="1824" y="192"/>
                </a:cubicBezTo>
                <a:cubicBezTo>
                  <a:pt x="1792" y="176"/>
                  <a:pt x="1776" y="152"/>
                  <a:pt x="1728" y="144"/>
                </a:cubicBezTo>
                <a:cubicBezTo>
                  <a:pt x="1680" y="136"/>
                  <a:pt x="1600" y="144"/>
                  <a:pt x="1536" y="144"/>
                </a:cubicBezTo>
                <a:cubicBezTo>
                  <a:pt x="1472" y="144"/>
                  <a:pt x="1408" y="144"/>
                  <a:pt x="1344" y="144"/>
                </a:cubicBezTo>
                <a:cubicBezTo>
                  <a:pt x="1280" y="144"/>
                  <a:pt x="1200" y="144"/>
                  <a:pt x="1152" y="144"/>
                </a:cubicBezTo>
                <a:cubicBezTo>
                  <a:pt x="1104" y="144"/>
                  <a:pt x="1104" y="136"/>
                  <a:pt x="1056" y="144"/>
                </a:cubicBezTo>
                <a:cubicBezTo>
                  <a:pt x="1008" y="152"/>
                  <a:pt x="912" y="184"/>
                  <a:pt x="864" y="192"/>
                </a:cubicBezTo>
                <a:cubicBezTo>
                  <a:pt x="816" y="200"/>
                  <a:pt x="792" y="184"/>
                  <a:pt x="768" y="192"/>
                </a:cubicBezTo>
                <a:cubicBezTo>
                  <a:pt x="744" y="200"/>
                  <a:pt x="728" y="216"/>
                  <a:pt x="720" y="240"/>
                </a:cubicBezTo>
                <a:cubicBezTo>
                  <a:pt x="712" y="264"/>
                  <a:pt x="728" y="312"/>
                  <a:pt x="720" y="336"/>
                </a:cubicBezTo>
                <a:cubicBezTo>
                  <a:pt x="712" y="360"/>
                  <a:pt x="704" y="360"/>
                  <a:pt x="672" y="384"/>
                </a:cubicBezTo>
                <a:cubicBezTo>
                  <a:pt x="640" y="408"/>
                  <a:pt x="576" y="456"/>
                  <a:pt x="528" y="480"/>
                </a:cubicBezTo>
                <a:cubicBezTo>
                  <a:pt x="480" y="504"/>
                  <a:pt x="432" y="528"/>
                  <a:pt x="384" y="528"/>
                </a:cubicBezTo>
                <a:cubicBezTo>
                  <a:pt x="336" y="528"/>
                  <a:pt x="280" y="480"/>
                  <a:pt x="240" y="480"/>
                </a:cubicBezTo>
                <a:cubicBezTo>
                  <a:pt x="200" y="480"/>
                  <a:pt x="184" y="504"/>
                  <a:pt x="144" y="528"/>
                </a:cubicBezTo>
                <a:cubicBezTo>
                  <a:pt x="104" y="552"/>
                  <a:pt x="32" y="608"/>
                  <a:pt x="0" y="624"/>
                </a:cubicBezTo>
              </a:path>
            </a:pathLst>
          </a:custGeom>
          <a:noFill/>
          <a:ln w="63500" cmpd="sng">
            <a:solidFill>
              <a:srgbClr val="0000FF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17" name="Freeform 5"/>
          <p:cNvSpPr/>
          <p:nvPr/>
        </p:nvSpPr>
        <p:spPr bwMode="auto">
          <a:xfrm>
            <a:off x="1990724" y="1622085"/>
            <a:ext cx="3467100" cy="3276600"/>
          </a:xfrm>
          <a:custGeom>
            <a:avLst/>
            <a:gdLst>
              <a:gd name="T0" fmla="*/ 1872 w 2184"/>
              <a:gd name="T1" fmla="*/ 0 h 2064"/>
              <a:gd name="T2" fmla="*/ 1968 w 2184"/>
              <a:gd name="T3" fmla="*/ 48 h 2064"/>
              <a:gd name="T4" fmla="*/ 2016 w 2184"/>
              <a:gd name="T5" fmla="*/ 192 h 2064"/>
              <a:gd name="T6" fmla="*/ 1968 w 2184"/>
              <a:gd name="T7" fmla="*/ 240 h 2064"/>
              <a:gd name="T8" fmla="*/ 2016 w 2184"/>
              <a:gd name="T9" fmla="*/ 336 h 2064"/>
              <a:gd name="T10" fmla="*/ 2160 w 2184"/>
              <a:gd name="T11" fmla="*/ 336 h 2064"/>
              <a:gd name="T12" fmla="*/ 2160 w 2184"/>
              <a:gd name="T13" fmla="*/ 432 h 2064"/>
              <a:gd name="T14" fmla="*/ 2112 w 2184"/>
              <a:gd name="T15" fmla="*/ 528 h 2064"/>
              <a:gd name="T16" fmla="*/ 2160 w 2184"/>
              <a:gd name="T17" fmla="*/ 576 h 2064"/>
              <a:gd name="T18" fmla="*/ 2160 w 2184"/>
              <a:gd name="T19" fmla="*/ 672 h 2064"/>
              <a:gd name="T20" fmla="*/ 2112 w 2184"/>
              <a:gd name="T21" fmla="*/ 768 h 2064"/>
              <a:gd name="T22" fmla="*/ 2064 w 2184"/>
              <a:gd name="T23" fmla="*/ 816 h 2064"/>
              <a:gd name="T24" fmla="*/ 2016 w 2184"/>
              <a:gd name="T25" fmla="*/ 864 h 2064"/>
              <a:gd name="T26" fmla="*/ 1920 w 2184"/>
              <a:gd name="T27" fmla="*/ 816 h 2064"/>
              <a:gd name="T28" fmla="*/ 1920 w 2184"/>
              <a:gd name="T29" fmla="*/ 720 h 2064"/>
              <a:gd name="T30" fmla="*/ 1872 w 2184"/>
              <a:gd name="T31" fmla="*/ 768 h 2064"/>
              <a:gd name="T32" fmla="*/ 1776 w 2184"/>
              <a:gd name="T33" fmla="*/ 864 h 2064"/>
              <a:gd name="T34" fmla="*/ 1728 w 2184"/>
              <a:gd name="T35" fmla="*/ 912 h 2064"/>
              <a:gd name="T36" fmla="*/ 1680 w 2184"/>
              <a:gd name="T37" fmla="*/ 960 h 2064"/>
              <a:gd name="T38" fmla="*/ 1584 w 2184"/>
              <a:gd name="T39" fmla="*/ 1104 h 2064"/>
              <a:gd name="T40" fmla="*/ 1536 w 2184"/>
              <a:gd name="T41" fmla="*/ 1200 h 2064"/>
              <a:gd name="T42" fmla="*/ 1440 w 2184"/>
              <a:gd name="T43" fmla="*/ 1296 h 2064"/>
              <a:gd name="T44" fmla="*/ 1248 w 2184"/>
              <a:gd name="T45" fmla="*/ 1392 h 2064"/>
              <a:gd name="T46" fmla="*/ 1152 w 2184"/>
              <a:gd name="T47" fmla="*/ 1440 h 2064"/>
              <a:gd name="T48" fmla="*/ 1008 w 2184"/>
              <a:gd name="T49" fmla="*/ 1488 h 2064"/>
              <a:gd name="T50" fmla="*/ 912 w 2184"/>
              <a:gd name="T51" fmla="*/ 1488 h 2064"/>
              <a:gd name="T52" fmla="*/ 720 w 2184"/>
              <a:gd name="T53" fmla="*/ 1488 h 2064"/>
              <a:gd name="T54" fmla="*/ 576 w 2184"/>
              <a:gd name="T55" fmla="*/ 1488 h 2064"/>
              <a:gd name="T56" fmla="*/ 432 w 2184"/>
              <a:gd name="T57" fmla="*/ 1536 h 2064"/>
              <a:gd name="T58" fmla="*/ 240 w 2184"/>
              <a:gd name="T59" fmla="*/ 1584 h 2064"/>
              <a:gd name="T60" fmla="*/ 144 w 2184"/>
              <a:gd name="T61" fmla="*/ 1584 h 2064"/>
              <a:gd name="T62" fmla="*/ 96 w 2184"/>
              <a:gd name="T63" fmla="*/ 1680 h 2064"/>
              <a:gd name="T64" fmla="*/ 48 w 2184"/>
              <a:gd name="T65" fmla="*/ 1776 h 2064"/>
              <a:gd name="T66" fmla="*/ 96 w 2184"/>
              <a:gd name="T67" fmla="*/ 1920 h 2064"/>
              <a:gd name="T68" fmla="*/ 48 w 2184"/>
              <a:gd name="T69" fmla="*/ 2016 h 2064"/>
              <a:gd name="T70" fmla="*/ 0 w 2184"/>
              <a:gd name="T71" fmla="*/ 2064 h 20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184" h="2064">
                <a:moveTo>
                  <a:pt x="1872" y="0"/>
                </a:moveTo>
                <a:cubicBezTo>
                  <a:pt x="1908" y="8"/>
                  <a:pt x="1944" y="16"/>
                  <a:pt x="1968" y="48"/>
                </a:cubicBezTo>
                <a:cubicBezTo>
                  <a:pt x="1992" y="80"/>
                  <a:pt x="2016" y="160"/>
                  <a:pt x="2016" y="192"/>
                </a:cubicBezTo>
                <a:cubicBezTo>
                  <a:pt x="2016" y="224"/>
                  <a:pt x="1968" y="216"/>
                  <a:pt x="1968" y="240"/>
                </a:cubicBezTo>
                <a:cubicBezTo>
                  <a:pt x="1968" y="264"/>
                  <a:pt x="1984" y="320"/>
                  <a:pt x="2016" y="336"/>
                </a:cubicBezTo>
                <a:cubicBezTo>
                  <a:pt x="2048" y="352"/>
                  <a:pt x="2136" y="320"/>
                  <a:pt x="2160" y="336"/>
                </a:cubicBezTo>
                <a:cubicBezTo>
                  <a:pt x="2184" y="352"/>
                  <a:pt x="2168" y="400"/>
                  <a:pt x="2160" y="432"/>
                </a:cubicBezTo>
                <a:cubicBezTo>
                  <a:pt x="2152" y="464"/>
                  <a:pt x="2112" y="504"/>
                  <a:pt x="2112" y="528"/>
                </a:cubicBezTo>
                <a:cubicBezTo>
                  <a:pt x="2112" y="552"/>
                  <a:pt x="2152" y="552"/>
                  <a:pt x="2160" y="576"/>
                </a:cubicBezTo>
                <a:cubicBezTo>
                  <a:pt x="2168" y="600"/>
                  <a:pt x="2168" y="640"/>
                  <a:pt x="2160" y="672"/>
                </a:cubicBezTo>
                <a:cubicBezTo>
                  <a:pt x="2152" y="704"/>
                  <a:pt x="2128" y="744"/>
                  <a:pt x="2112" y="768"/>
                </a:cubicBezTo>
                <a:cubicBezTo>
                  <a:pt x="2096" y="792"/>
                  <a:pt x="2080" y="800"/>
                  <a:pt x="2064" y="816"/>
                </a:cubicBezTo>
                <a:cubicBezTo>
                  <a:pt x="2048" y="832"/>
                  <a:pt x="2040" y="864"/>
                  <a:pt x="2016" y="864"/>
                </a:cubicBezTo>
                <a:cubicBezTo>
                  <a:pt x="1992" y="864"/>
                  <a:pt x="1936" y="840"/>
                  <a:pt x="1920" y="816"/>
                </a:cubicBezTo>
                <a:cubicBezTo>
                  <a:pt x="1904" y="792"/>
                  <a:pt x="1928" y="728"/>
                  <a:pt x="1920" y="720"/>
                </a:cubicBezTo>
                <a:cubicBezTo>
                  <a:pt x="1912" y="712"/>
                  <a:pt x="1896" y="744"/>
                  <a:pt x="1872" y="768"/>
                </a:cubicBezTo>
                <a:cubicBezTo>
                  <a:pt x="1848" y="792"/>
                  <a:pt x="1800" y="840"/>
                  <a:pt x="1776" y="864"/>
                </a:cubicBezTo>
                <a:cubicBezTo>
                  <a:pt x="1752" y="888"/>
                  <a:pt x="1744" y="896"/>
                  <a:pt x="1728" y="912"/>
                </a:cubicBezTo>
                <a:cubicBezTo>
                  <a:pt x="1712" y="928"/>
                  <a:pt x="1704" y="928"/>
                  <a:pt x="1680" y="960"/>
                </a:cubicBezTo>
                <a:cubicBezTo>
                  <a:pt x="1656" y="992"/>
                  <a:pt x="1608" y="1064"/>
                  <a:pt x="1584" y="1104"/>
                </a:cubicBezTo>
                <a:cubicBezTo>
                  <a:pt x="1560" y="1144"/>
                  <a:pt x="1560" y="1168"/>
                  <a:pt x="1536" y="1200"/>
                </a:cubicBezTo>
                <a:cubicBezTo>
                  <a:pt x="1512" y="1232"/>
                  <a:pt x="1488" y="1264"/>
                  <a:pt x="1440" y="1296"/>
                </a:cubicBezTo>
                <a:cubicBezTo>
                  <a:pt x="1392" y="1328"/>
                  <a:pt x="1296" y="1368"/>
                  <a:pt x="1248" y="1392"/>
                </a:cubicBezTo>
                <a:cubicBezTo>
                  <a:pt x="1200" y="1416"/>
                  <a:pt x="1192" y="1424"/>
                  <a:pt x="1152" y="1440"/>
                </a:cubicBezTo>
                <a:cubicBezTo>
                  <a:pt x="1112" y="1456"/>
                  <a:pt x="1048" y="1480"/>
                  <a:pt x="1008" y="1488"/>
                </a:cubicBezTo>
                <a:cubicBezTo>
                  <a:pt x="968" y="1496"/>
                  <a:pt x="960" y="1488"/>
                  <a:pt x="912" y="1488"/>
                </a:cubicBezTo>
                <a:cubicBezTo>
                  <a:pt x="864" y="1488"/>
                  <a:pt x="776" y="1488"/>
                  <a:pt x="720" y="1488"/>
                </a:cubicBezTo>
                <a:cubicBezTo>
                  <a:pt x="664" y="1488"/>
                  <a:pt x="624" y="1480"/>
                  <a:pt x="576" y="1488"/>
                </a:cubicBezTo>
                <a:cubicBezTo>
                  <a:pt x="528" y="1496"/>
                  <a:pt x="488" y="1520"/>
                  <a:pt x="432" y="1536"/>
                </a:cubicBezTo>
                <a:cubicBezTo>
                  <a:pt x="376" y="1552"/>
                  <a:pt x="288" y="1576"/>
                  <a:pt x="240" y="1584"/>
                </a:cubicBezTo>
                <a:cubicBezTo>
                  <a:pt x="192" y="1592"/>
                  <a:pt x="168" y="1568"/>
                  <a:pt x="144" y="1584"/>
                </a:cubicBezTo>
                <a:cubicBezTo>
                  <a:pt x="120" y="1600"/>
                  <a:pt x="112" y="1648"/>
                  <a:pt x="96" y="1680"/>
                </a:cubicBezTo>
                <a:cubicBezTo>
                  <a:pt x="80" y="1712"/>
                  <a:pt x="48" y="1736"/>
                  <a:pt x="48" y="1776"/>
                </a:cubicBezTo>
                <a:cubicBezTo>
                  <a:pt x="48" y="1816"/>
                  <a:pt x="96" y="1880"/>
                  <a:pt x="96" y="1920"/>
                </a:cubicBezTo>
                <a:cubicBezTo>
                  <a:pt x="96" y="1960"/>
                  <a:pt x="64" y="1992"/>
                  <a:pt x="48" y="2016"/>
                </a:cubicBezTo>
                <a:cubicBezTo>
                  <a:pt x="32" y="2040"/>
                  <a:pt x="16" y="2056"/>
                  <a:pt x="0" y="2064"/>
                </a:cubicBezTo>
              </a:path>
            </a:pathLst>
          </a:custGeom>
          <a:noFill/>
          <a:ln w="63500" cmpd="sng">
            <a:solidFill>
              <a:srgbClr val="0000FF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18" name="Freeform 6"/>
          <p:cNvSpPr/>
          <p:nvPr/>
        </p:nvSpPr>
        <p:spPr bwMode="auto">
          <a:xfrm>
            <a:off x="542924" y="2398690"/>
            <a:ext cx="4191000" cy="1536700"/>
          </a:xfrm>
          <a:custGeom>
            <a:avLst/>
            <a:gdLst>
              <a:gd name="T0" fmla="*/ 2592 w 2640"/>
              <a:gd name="T1" fmla="*/ 0 h 968"/>
              <a:gd name="T2" fmla="*/ 2592 w 2640"/>
              <a:gd name="T3" fmla="*/ 96 h 968"/>
              <a:gd name="T4" fmla="*/ 2592 w 2640"/>
              <a:gd name="T5" fmla="*/ 192 h 968"/>
              <a:gd name="T6" fmla="*/ 2640 w 2640"/>
              <a:gd name="T7" fmla="*/ 240 h 968"/>
              <a:gd name="T8" fmla="*/ 2592 w 2640"/>
              <a:gd name="T9" fmla="*/ 288 h 968"/>
              <a:gd name="T10" fmla="*/ 2496 w 2640"/>
              <a:gd name="T11" fmla="*/ 336 h 968"/>
              <a:gd name="T12" fmla="*/ 2400 w 2640"/>
              <a:gd name="T13" fmla="*/ 336 h 968"/>
              <a:gd name="T14" fmla="*/ 2352 w 2640"/>
              <a:gd name="T15" fmla="*/ 384 h 968"/>
              <a:gd name="T16" fmla="*/ 2304 w 2640"/>
              <a:gd name="T17" fmla="*/ 432 h 968"/>
              <a:gd name="T18" fmla="*/ 2256 w 2640"/>
              <a:gd name="T19" fmla="*/ 624 h 968"/>
              <a:gd name="T20" fmla="*/ 2208 w 2640"/>
              <a:gd name="T21" fmla="*/ 720 h 968"/>
              <a:gd name="T22" fmla="*/ 2160 w 2640"/>
              <a:gd name="T23" fmla="*/ 816 h 968"/>
              <a:gd name="T24" fmla="*/ 2064 w 2640"/>
              <a:gd name="T25" fmla="*/ 816 h 968"/>
              <a:gd name="T26" fmla="*/ 1968 w 2640"/>
              <a:gd name="T27" fmla="*/ 816 h 968"/>
              <a:gd name="T28" fmla="*/ 1776 w 2640"/>
              <a:gd name="T29" fmla="*/ 720 h 968"/>
              <a:gd name="T30" fmla="*/ 1728 w 2640"/>
              <a:gd name="T31" fmla="*/ 672 h 968"/>
              <a:gd name="T32" fmla="*/ 1632 w 2640"/>
              <a:gd name="T33" fmla="*/ 624 h 968"/>
              <a:gd name="T34" fmla="*/ 1536 w 2640"/>
              <a:gd name="T35" fmla="*/ 576 h 968"/>
              <a:gd name="T36" fmla="*/ 1392 w 2640"/>
              <a:gd name="T37" fmla="*/ 576 h 968"/>
              <a:gd name="T38" fmla="*/ 1344 w 2640"/>
              <a:gd name="T39" fmla="*/ 528 h 968"/>
              <a:gd name="T40" fmla="*/ 1344 w 2640"/>
              <a:gd name="T41" fmla="*/ 624 h 968"/>
              <a:gd name="T42" fmla="*/ 1392 w 2640"/>
              <a:gd name="T43" fmla="*/ 672 h 968"/>
              <a:gd name="T44" fmla="*/ 1440 w 2640"/>
              <a:gd name="T45" fmla="*/ 768 h 968"/>
              <a:gd name="T46" fmla="*/ 1488 w 2640"/>
              <a:gd name="T47" fmla="*/ 816 h 968"/>
              <a:gd name="T48" fmla="*/ 1488 w 2640"/>
              <a:gd name="T49" fmla="*/ 912 h 968"/>
              <a:gd name="T50" fmla="*/ 1392 w 2640"/>
              <a:gd name="T51" fmla="*/ 912 h 968"/>
              <a:gd name="T52" fmla="*/ 1296 w 2640"/>
              <a:gd name="T53" fmla="*/ 864 h 968"/>
              <a:gd name="T54" fmla="*/ 1248 w 2640"/>
              <a:gd name="T55" fmla="*/ 912 h 968"/>
              <a:gd name="T56" fmla="*/ 1200 w 2640"/>
              <a:gd name="T57" fmla="*/ 864 h 968"/>
              <a:gd name="T58" fmla="*/ 1104 w 2640"/>
              <a:gd name="T59" fmla="*/ 864 h 968"/>
              <a:gd name="T60" fmla="*/ 1008 w 2640"/>
              <a:gd name="T61" fmla="*/ 816 h 968"/>
              <a:gd name="T62" fmla="*/ 864 w 2640"/>
              <a:gd name="T63" fmla="*/ 816 h 968"/>
              <a:gd name="T64" fmla="*/ 816 w 2640"/>
              <a:gd name="T65" fmla="*/ 912 h 968"/>
              <a:gd name="T66" fmla="*/ 720 w 2640"/>
              <a:gd name="T67" fmla="*/ 960 h 968"/>
              <a:gd name="T68" fmla="*/ 624 w 2640"/>
              <a:gd name="T69" fmla="*/ 960 h 968"/>
              <a:gd name="T70" fmla="*/ 528 w 2640"/>
              <a:gd name="T71" fmla="*/ 960 h 968"/>
              <a:gd name="T72" fmla="*/ 384 w 2640"/>
              <a:gd name="T73" fmla="*/ 960 h 968"/>
              <a:gd name="T74" fmla="*/ 240 w 2640"/>
              <a:gd name="T75" fmla="*/ 960 h 968"/>
              <a:gd name="T76" fmla="*/ 0 w 2640"/>
              <a:gd name="T77" fmla="*/ 96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640" h="968">
                <a:moveTo>
                  <a:pt x="2592" y="0"/>
                </a:moveTo>
                <a:cubicBezTo>
                  <a:pt x="2592" y="32"/>
                  <a:pt x="2592" y="64"/>
                  <a:pt x="2592" y="96"/>
                </a:cubicBezTo>
                <a:cubicBezTo>
                  <a:pt x="2592" y="128"/>
                  <a:pt x="2584" y="168"/>
                  <a:pt x="2592" y="192"/>
                </a:cubicBezTo>
                <a:cubicBezTo>
                  <a:pt x="2600" y="216"/>
                  <a:pt x="2640" y="224"/>
                  <a:pt x="2640" y="240"/>
                </a:cubicBezTo>
                <a:cubicBezTo>
                  <a:pt x="2640" y="256"/>
                  <a:pt x="2616" y="272"/>
                  <a:pt x="2592" y="288"/>
                </a:cubicBezTo>
                <a:cubicBezTo>
                  <a:pt x="2568" y="304"/>
                  <a:pt x="2528" y="328"/>
                  <a:pt x="2496" y="336"/>
                </a:cubicBezTo>
                <a:cubicBezTo>
                  <a:pt x="2464" y="344"/>
                  <a:pt x="2424" y="328"/>
                  <a:pt x="2400" y="336"/>
                </a:cubicBezTo>
                <a:cubicBezTo>
                  <a:pt x="2376" y="344"/>
                  <a:pt x="2368" y="368"/>
                  <a:pt x="2352" y="384"/>
                </a:cubicBezTo>
                <a:cubicBezTo>
                  <a:pt x="2336" y="400"/>
                  <a:pt x="2320" y="392"/>
                  <a:pt x="2304" y="432"/>
                </a:cubicBezTo>
                <a:cubicBezTo>
                  <a:pt x="2288" y="472"/>
                  <a:pt x="2272" y="576"/>
                  <a:pt x="2256" y="624"/>
                </a:cubicBezTo>
                <a:cubicBezTo>
                  <a:pt x="2240" y="672"/>
                  <a:pt x="2224" y="688"/>
                  <a:pt x="2208" y="720"/>
                </a:cubicBezTo>
                <a:cubicBezTo>
                  <a:pt x="2192" y="752"/>
                  <a:pt x="2184" y="800"/>
                  <a:pt x="2160" y="816"/>
                </a:cubicBezTo>
                <a:cubicBezTo>
                  <a:pt x="2136" y="832"/>
                  <a:pt x="2096" y="816"/>
                  <a:pt x="2064" y="816"/>
                </a:cubicBezTo>
                <a:cubicBezTo>
                  <a:pt x="2032" y="816"/>
                  <a:pt x="2016" y="832"/>
                  <a:pt x="1968" y="816"/>
                </a:cubicBezTo>
                <a:cubicBezTo>
                  <a:pt x="1920" y="800"/>
                  <a:pt x="1816" y="744"/>
                  <a:pt x="1776" y="720"/>
                </a:cubicBezTo>
                <a:cubicBezTo>
                  <a:pt x="1736" y="696"/>
                  <a:pt x="1752" y="688"/>
                  <a:pt x="1728" y="672"/>
                </a:cubicBezTo>
                <a:cubicBezTo>
                  <a:pt x="1704" y="656"/>
                  <a:pt x="1664" y="640"/>
                  <a:pt x="1632" y="624"/>
                </a:cubicBezTo>
                <a:cubicBezTo>
                  <a:pt x="1600" y="608"/>
                  <a:pt x="1576" y="584"/>
                  <a:pt x="1536" y="576"/>
                </a:cubicBezTo>
                <a:cubicBezTo>
                  <a:pt x="1496" y="568"/>
                  <a:pt x="1424" y="584"/>
                  <a:pt x="1392" y="576"/>
                </a:cubicBezTo>
                <a:cubicBezTo>
                  <a:pt x="1360" y="568"/>
                  <a:pt x="1352" y="520"/>
                  <a:pt x="1344" y="528"/>
                </a:cubicBezTo>
                <a:cubicBezTo>
                  <a:pt x="1336" y="536"/>
                  <a:pt x="1336" y="600"/>
                  <a:pt x="1344" y="624"/>
                </a:cubicBezTo>
                <a:cubicBezTo>
                  <a:pt x="1352" y="648"/>
                  <a:pt x="1376" y="648"/>
                  <a:pt x="1392" y="672"/>
                </a:cubicBezTo>
                <a:cubicBezTo>
                  <a:pt x="1408" y="696"/>
                  <a:pt x="1424" y="744"/>
                  <a:pt x="1440" y="768"/>
                </a:cubicBezTo>
                <a:cubicBezTo>
                  <a:pt x="1456" y="792"/>
                  <a:pt x="1480" y="792"/>
                  <a:pt x="1488" y="816"/>
                </a:cubicBezTo>
                <a:cubicBezTo>
                  <a:pt x="1496" y="840"/>
                  <a:pt x="1504" y="896"/>
                  <a:pt x="1488" y="912"/>
                </a:cubicBezTo>
                <a:cubicBezTo>
                  <a:pt x="1472" y="928"/>
                  <a:pt x="1424" y="920"/>
                  <a:pt x="1392" y="912"/>
                </a:cubicBezTo>
                <a:cubicBezTo>
                  <a:pt x="1360" y="904"/>
                  <a:pt x="1320" y="864"/>
                  <a:pt x="1296" y="864"/>
                </a:cubicBezTo>
                <a:cubicBezTo>
                  <a:pt x="1272" y="864"/>
                  <a:pt x="1264" y="912"/>
                  <a:pt x="1248" y="912"/>
                </a:cubicBezTo>
                <a:cubicBezTo>
                  <a:pt x="1232" y="912"/>
                  <a:pt x="1224" y="872"/>
                  <a:pt x="1200" y="864"/>
                </a:cubicBezTo>
                <a:cubicBezTo>
                  <a:pt x="1176" y="856"/>
                  <a:pt x="1136" y="872"/>
                  <a:pt x="1104" y="864"/>
                </a:cubicBezTo>
                <a:cubicBezTo>
                  <a:pt x="1072" y="856"/>
                  <a:pt x="1048" y="824"/>
                  <a:pt x="1008" y="816"/>
                </a:cubicBezTo>
                <a:cubicBezTo>
                  <a:pt x="968" y="808"/>
                  <a:pt x="896" y="800"/>
                  <a:pt x="864" y="816"/>
                </a:cubicBezTo>
                <a:cubicBezTo>
                  <a:pt x="832" y="832"/>
                  <a:pt x="840" y="888"/>
                  <a:pt x="816" y="912"/>
                </a:cubicBezTo>
                <a:cubicBezTo>
                  <a:pt x="792" y="936"/>
                  <a:pt x="752" y="952"/>
                  <a:pt x="720" y="960"/>
                </a:cubicBezTo>
                <a:cubicBezTo>
                  <a:pt x="688" y="968"/>
                  <a:pt x="656" y="960"/>
                  <a:pt x="624" y="960"/>
                </a:cubicBezTo>
                <a:cubicBezTo>
                  <a:pt x="592" y="960"/>
                  <a:pt x="568" y="960"/>
                  <a:pt x="528" y="960"/>
                </a:cubicBezTo>
                <a:cubicBezTo>
                  <a:pt x="488" y="960"/>
                  <a:pt x="432" y="960"/>
                  <a:pt x="384" y="960"/>
                </a:cubicBezTo>
                <a:cubicBezTo>
                  <a:pt x="336" y="960"/>
                  <a:pt x="304" y="960"/>
                  <a:pt x="240" y="960"/>
                </a:cubicBezTo>
                <a:cubicBezTo>
                  <a:pt x="176" y="960"/>
                  <a:pt x="88" y="960"/>
                  <a:pt x="0" y="960"/>
                </a:cubicBezTo>
              </a:path>
            </a:pathLst>
          </a:custGeom>
          <a:noFill/>
          <a:ln w="63500" cmpd="sng">
            <a:solidFill>
              <a:srgbClr val="0000FF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19" name="Text Box 7"/>
          <p:cNvSpPr txBox="1">
            <a:spLocks noChangeArrowheads="1"/>
          </p:cNvSpPr>
          <p:nvPr/>
        </p:nvSpPr>
        <p:spPr bwMode="auto">
          <a:xfrm>
            <a:off x="3803649" y="4805340"/>
            <a:ext cx="1278890" cy="46037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湿 润 区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0" name="Text Box 8"/>
          <p:cNvSpPr txBox="1">
            <a:spLocks noChangeArrowheads="1"/>
          </p:cNvSpPr>
          <p:nvPr/>
        </p:nvSpPr>
        <p:spPr bwMode="auto">
          <a:xfrm>
            <a:off x="4377531" y="3327344"/>
            <a:ext cx="1415772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半湿润区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1" name="Text Box 9"/>
          <p:cNvSpPr txBox="1">
            <a:spLocks noChangeArrowheads="1"/>
          </p:cNvSpPr>
          <p:nvPr/>
        </p:nvSpPr>
        <p:spPr bwMode="auto">
          <a:xfrm rot="20220000">
            <a:off x="1065172" y="3896655"/>
            <a:ext cx="1415772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半干旱区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2" name="Text Box 10"/>
          <p:cNvSpPr txBox="1">
            <a:spLocks noChangeArrowheads="1"/>
          </p:cNvSpPr>
          <p:nvPr/>
        </p:nvSpPr>
        <p:spPr bwMode="auto">
          <a:xfrm>
            <a:off x="1304005" y="2840623"/>
            <a:ext cx="1460500" cy="46037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干  旱  区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3" name="Text Box 11"/>
          <p:cNvSpPr txBox="1">
            <a:spLocks noChangeArrowheads="1"/>
          </p:cNvSpPr>
          <p:nvPr/>
        </p:nvSpPr>
        <p:spPr bwMode="auto">
          <a:xfrm>
            <a:off x="5457540" y="3789185"/>
            <a:ext cx="1358064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800mm</a:t>
            </a:r>
            <a:endParaRPr lang="zh-CN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4" name="Text Box 12"/>
          <p:cNvSpPr txBox="1">
            <a:spLocks noChangeArrowheads="1"/>
          </p:cNvSpPr>
          <p:nvPr/>
        </p:nvSpPr>
        <p:spPr bwMode="auto">
          <a:xfrm>
            <a:off x="3785824" y="1248980"/>
            <a:ext cx="1420813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>
            <a:spAutoFit/>
          </a:bodyPr>
          <a:lstStyle/>
          <a:p>
            <a:r>
              <a:rPr lang="zh-CN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400mm</a:t>
            </a:r>
            <a:endParaRPr lang="zh-CN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5" name="Text Box 13"/>
          <p:cNvSpPr txBox="1">
            <a:spLocks noChangeArrowheads="1"/>
          </p:cNvSpPr>
          <p:nvPr/>
        </p:nvSpPr>
        <p:spPr bwMode="auto">
          <a:xfrm>
            <a:off x="3455627" y="1934780"/>
            <a:ext cx="1358064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200mm</a:t>
            </a:r>
            <a:endParaRPr lang="zh-CN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6" name="Oval 14"/>
          <p:cNvSpPr>
            <a:spLocks noChangeArrowheads="1"/>
          </p:cNvSpPr>
          <p:nvPr/>
        </p:nvSpPr>
        <p:spPr bwMode="auto">
          <a:xfrm rot="2592408">
            <a:off x="4956175" y="1147740"/>
            <a:ext cx="1876425" cy="946150"/>
          </a:xfrm>
          <a:prstGeom prst="ellipse">
            <a:avLst/>
          </a:prstGeom>
          <a:noFill/>
          <a:ln w="63500" cmpd="sng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7" name="Text Box 15"/>
          <p:cNvSpPr txBox="1">
            <a:spLocks noChangeArrowheads="1"/>
          </p:cNvSpPr>
          <p:nvPr/>
        </p:nvSpPr>
        <p:spPr bwMode="auto">
          <a:xfrm>
            <a:off x="7809865" y="5265420"/>
            <a:ext cx="4368800" cy="82994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、为什么东北有部分降水量小于</a:t>
            </a:r>
            <a:r>
              <a:rPr lang="zh-CN" altLang="zh-CN" sz="24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800mm</a:t>
            </a:r>
            <a:r>
              <a:rPr lang="zh-CN" altLang="en-US" sz="24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却被划分为湿润区</a:t>
            </a:r>
            <a:r>
              <a:rPr lang="zh-CN" altLang="zh-CN" sz="24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zh-CN" sz="2400" b="1" dirty="0">
              <a:solidFill>
                <a:srgbClr val="1C34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9" name="Text Box 17"/>
          <p:cNvSpPr txBox="1">
            <a:spLocks noChangeArrowheads="1"/>
          </p:cNvSpPr>
          <p:nvPr/>
        </p:nvSpPr>
        <p:spPr bwMode="auto">
          <a:xfrm>
            <a:off x="9670685" y="6105216"/>
            <a:ext cx="1622425" cy="528637"/>
          </a:xfrm>
          <a:prstGeom prst="rect">
            <a:avLst/>
          </a:prstGeom>
          <a:noFill/>
          <a:ln w="9525" cmpd="sng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蒸发较弱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593965" y="1474470"/>
            <a:ext cx="614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、读图说出各干湿区的分布</a:t>
            </a: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3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3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3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3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3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bldLvl="0" animBg="1"/>
      <p:bldP spid="13320" grpId="0" bldLvl="0" animBg="1"/>
      <p:bldP spid="13321" grpId="0" bldLvl="0" animBg="1"/>
      <p:bldP spid="13322" grpId="0" bldLvl="0" animBg="1"/>
      <p:bldP spid="13316" grpId="0" animBg="1"/>
      <p:bldP spid="13323" grpId="0" animBg="1"/>
      <p:bldP spid="13317" grpId="0" animBg="1"/>
      <p:bldP spid="13324" grpId="0" animBg="1"/>
      <p:bldP spid="13318" grpId="0" animBg="1"/>
      <p:bldP spid="13325" grpId="0" animBg="1"/>
      <p:bldP spid="13326" grpId="0" animBg="1"/>
      <p:bldP spid="1332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9"/>
          <a:stretch>
            <a:fillRect/>
          </a:stretch>
        </p:blipFill>
        <p:spPr bwMode="auto">
          <a:xfrm>
            <a:off x="2823845" y="611505"/>
            <a:ext cx="7882890" cy="6251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39" name="Text Box 3"/>
          <p:cNvSpPr txBox="1">
            <a:spLocks noChangeArrowheads="1"/>
          </p:cNvSpPr>
          <p:nvPr/>
        </p:nvSpPr>
        <p:spPr bwMode="auto">
          <a:xfrm>
            <a:off x="2966085" y="2972901"/>
            <a:ext cx="3011488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荒漠草原、荒漠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0" name="Text Box 4"/>
          <p:cNvSpPr txBox="1">
            <a:spLocks noChangeArrowheads="1"/>
          </p:cNvSpPr>
          <p:nvPr/>
        </p:nvSpPr>
        <p:spPr bwMode="auto">
          <a:xfrm rot="20513783">
            <a:off x="7265989" y="2284245"/>
            <a:ext cx="1150937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草原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1" name="Text Box 5"/>
          <p:cNvSpPr txBox="1">
            <a:spLocks noChangeArrowheads="1"/>
          </p:cNvSpPr>
          <p:nvPr/>
        </p:nvSpPr>
        <p:spPr bwMode="auto">
          <a:xfrm rot="18357480">
            <a:off x="6917215" y="3197851"/>
            <a:ext cx="1654175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森林草原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2" name="Text Box 6"/>
          <p:cNvSpPr txBox="1">
            <a:spLocks noChangeArrowheads="1"/>
          </p:cNvSpPr>
          <p:nvPr/>
        </p:nvSpPr>
        <p:spPr bwMode="auto">
          <a:xfrm>
            <a:off x="5637849" y="5013325"/>
            <a:ext cx="1584325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森   林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3" name="Text Box 7"/>
          <p:cNvSpPr txBox="1">
            <a:spLocks noChangeArrowheads="1"/>
          </p:cNvSpPr>
          <p:nvPr/>
        </p:nvSpPr>
        <p:spPr bwMode="auto">
          <a:xfrm>
            <a:off x="440532" y="448079"/>
            <a:ext cx="6781800" cy="1198880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>
            <a:spAutoFit/>
          </a:bodyPr>
          <a:lstStyle/>
          <a:p>
            <a:r>
              <a:rPr lang="zh-CN" altLang="zh-CN" sz="2400" b="1" dirty="0">
                <a:solidFill>
                  <a:srgbClr val="1C3E2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1C3E2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、各干湿地区主要包括哪些地形区？</a:t>
            </a:r>
            <a:endParaRPr lang="zh-CN" altLang="en-US" sz="2400" b="1" dirty="0">
              <a:solidFill>
                <a:srgbClr val="1C3E2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2400" b="1" dirty="0">
              <a:solidFill>
                <a:srgbClr val="1C3E2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400" b="1" dirty="0">
                <a:solidFill>
                  <a:srgbClr val="1C3E2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1C3E2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、各干湿地区对应的天然植被是什么？</a:t>
            </a:r>
            <a:endParaRPr lang="zh-CN" altLang="en-US" sz="2400" b="1" dirty="0">
              <a:solidFill>
                <a:srgbClr val="1C3E2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4" name="Text Box 8"/>
          <p:cNvSpPr txBox="1">
            <a:spLocks noChangeArrowheads="1"/>
          </p:cNvSpPr>
          <p:nvPr/>
        </p:nvSpPr>
        <p:spPr bwMode="auto">
          <a:xfrm>
            <a:off x="8416925" y="5942965"/>
            <a:ext cx="2998470" cy="706755"/>
          </a:xfrm>
          <a:prstGeom prst="rect">
            <a:avLst/>
          </a:prstGeom>
          <a:solidFill>
            <a:srgbClr val="E2F0D9"/>
          </a:solidFill>
          <a:ln w="38100" cmpd="sng">
            <a:solidFill>
              <a:srgbClr val="0000FF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湿润区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：秦岭</a:t>
            </a:r>
            <a:r>
              <a:rPr lang="zh-CN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淮河以南、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东北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山区等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5" name="Text Box 9"/>
          <p:cNvSpPr txBox="1">
            <a:spLocks noChangeArrowheads="1"/>
          </p:cNvSpPr>
          <p:nvPr/>
        </p:nvSpPr>
        <p:spPr bwMode="auto">
          <a:xfrm>
            <a:off x="8945245" y="3315335"/>
            <a:ext cx="2998470" cy="706755"/>
          </a:xfrm>
          <a:prstGeom prst="rect">
            <a:avLst/>
          </a:prstGeom>
          <a:noFill/>
          <a:ln w="38100" cmpd="sng">
            <a:solidFill>
              <a:srgbClr val="0000FF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半湿润区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：东北平原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华北平原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、黄土高原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大部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6" name="Text Box 10"/>
          <p:cNvSpPr txBox="1">
            <a:spLocks noChangeArrowheads="1"/>
          </p:cNvSpPr>
          <p:nvPr/>
        </p:nvSpPr>
        <p:spPr bwMode="auto">
          <a:xfrm>
            <a:off x="440448" y="4734987"/>
            <a:ext cx="2214880" cy="1322070"/>
          </a:xfrm>
          <a:prstGeom prst="rect">
            <a:avLst/>
          </a:prstGeom>
          <a:noFill/>
          <a:ln w="38100" cmpd="sng">
            <a:solidFill>
              <a:srgbClr val="0000FF"/>
            </a:solidFill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半干旱区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内蒙古高原东部、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黄土高原部分、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青藏高原大部分等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47" name="Text Box 11"/>
          <p:cNvSpPr txBox="1">
            <a:spLocks noChangeArrowheads="1"/>
          </p:cNvSpPr>
          <p:nvPr/>
        </p:nvSpPr>
        <p:spPr bwMode="auto">
          <a:xfrm>
            <a:off x="36830" y="2268855"/>
            <a:ext cx="2546350" cy="1322070"/>
          </a:xfrm>
          <a:prstGeom prst="rect">
            <a:avLst/>
          </a:prstGeom>
          <a:noFill/>
          <a:ln w="38100" cmpd="sng">
            <a:solidFill>
              <a:srgbClr val="0000FF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干旱区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内蒙古高原西部、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塔里木盆地、柴达木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盆地、准噶尔盆地等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箭头连接符 6"/>
          <p:cNvCxnSpPr>
            <a:stCxn id="3" idx="3"/>
            <a:endCxn id="3" idx="3"/>
          </p:cNvCxnSpPr>
          <p:nvPr/>
        </p:nvCxnSpPr>
        <p:spPr>
          <a:xfrm>
            <a:off x="7761605" y="5213985"/>
            <a:ext cx="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stCxn id="14344" idx="1"/>
          </p:cNvCxnSpPr>
          <p:nvPr/>
        </p:nvCxnSpPr>
        <p:spPr>
          <a:xfrm flipH="1" flipV="1">
            <a:off x="7840980" y="5491480"/>
            <a:ext cx="575945" cy="805180"/>
          </a:xfrm>
          <a:prstGeom prst="straightConnector1">
            <a:avLst/>
          </a:prstGeom>
          <a:ln w="381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14345" idx="1"/>
          </p:cNvCxnSpPr>
          <p:nvPr/>
        </p:nvCxnSpPr>
        <p:spPr>
          <a:xfrm flipH="1" flipV="1">
            <a:off x="8026400" y="3645535"/>
            <a:ext cx="918845" cy="23495"/>
          </a:xfrm>
          <a:prstGeom prst="straightConnector1">
            <a:avLst/>
          </a:prstGeom>
          <a:ln w="381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2583180" y="3066415"/>
            <a:ext cx="1423035" cy="501015"/>
          </a:xfrm>
          <a:prstGeom prst="straightConnector1">
            <a:avLst/>
          </a:prstGeom>
          <a:ln w="381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2675255" y="4589780"/>
            <a:ext cx="1330960" cy="930275"/>
          </a:xfrm>
          <a:prstGeom prst="straightConnector1">
            <a:avLst/>
          </a:prstGeom>
          <a:ln w="381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4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4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4" grpId="0" bldLvl="0" animBg="1"/>
      <p:bldP spid="14345" grpId="0" bldLvl="0" animBg="1"/>
      <p:bldP spid="14346" grpId="0" animBg="1"/>
      <p:bldP spid="14347" grpId="0" animBg="1"/>
      <p:bldP spid="14342" grpId="0" animBg="1"/>
      <p:bldP spid="14341" grpId="0" bldLvl="0" animBg="1"/>
      <p:bldP spid="14340" grpId="0" animBg="1"/>
      <p:bldP spid="1433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箭头连接符 6"/>
          <p:cNvCxnSpPr>
            <a:stCxn id="3" idx="3"/>
            <a:endCxn id="3" idx="3"/>
          </p:cNvCxnSpPr>
          <p:nvPr/>
        </p:nvCxnSpPr>
        <p:spPr>
          <a:xfrm>
            <a:off x="7740015" y="5213985"/>
            <a:ext cx="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9"/>
          <a:stretch>
            <a:fillRect/>
          </a:stretch>
        </p:blipFill>
        <p:spPr bwMode="auto">
          <a:xfrm>
            <a:off x="2139950" y="-79375"/>
            <a:ext cx="8096885" cy="64217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208280" y="594995"/>
            <a:ext cx="3981450" cy="521970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说出图中的干湿地区</a:t>
            </a:r>
            <a:endParaRPr lang="zh-CN" altLang="en-US" sz="2800" b="1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325235" y="4630420"/>
            <a:ext cx="11728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810375" y="2968625"/>
            <a:ext cx="11728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152390" y="2839720"/>
            <a:ext cx="11728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79545" y="2256155"/>
            <a:ext cx="11728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675255" y="4948555"/>
            <a:ext cx="1402715" cy="1344930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80"/>
          <a:stretch>
            <a:fillRect/>
          </a:stretch>
        </p:blipFill>
        <p:spPr bwMode="auto">
          <a:xfrm>
            <a:off x="154940" y="90153"/>
            <a:ext cx="9144000" cy="688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154940" y="212090"/>
            <a:ext cx="3981450" cy="521970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中国气候</a:t>
            </a:r>
            <a:r>
              <a:rPr lang="zh-CN" altLang="en-US" sz="28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类型的分布</a:t>
            </a:r>
            <a:endParaRPr lang="zh-CN" altLang="en-US" sz="2800" b="1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2514601" y="2452353"/>
            <a:ext cx="2316480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温带大陆性气候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89" name="Text Box 5"/>
          <p:cNvSpPr txBox="1">
            <a:spLocks noChangeArrowheads="1"/>
          </p:cNvSpPr>
          <p:nvPr/>
        </p:nvSpPr>
        <p:spPr bwMode="auto">
          <a:xfrm rot="21420000">
            <a:off x="5369836" y="2937473"/>
            <a:ext cx="2011680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温带季风气候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90" name="Text Box 6"/>
          <p:cNvSpPr txBox="1">
            <a:spLocks noChangeArrowheads="1"/>
          </p:cNvSpPr>
          <p:nvPr/>
        </p:nvSpPr>
        <p:spPr bwMode="auto">
          <a:xfrm>
            <a:off x="3932196" y="4777703"/>
            <a:ext cx="2316480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亚热带季风气候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91" name="Text Box 7"/>
          <p:cNvSpPr txBox="1">
            <a:spLocks noChangeArrowheads="1"/>
          </p:cNvSpPr>
          <p:nvPr/>
        </p:nvSpPr>
        <p:spPr bwMode="auto">
          <a:xfrm>
            <a:off x="5212991" y="6453468"/>
            <a:ext cx="2327275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热带季风气候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92" name="Text Box 8"/>
          <p:cNvSpPr txBox="1">
            <a:spLocks noChangeArrowheads="1"/>
          </p:cNvSpPr>
          <p:nvPr/>
        </p:nvSpPr>
        <p:spPr bwMode="auto">
          <a:xfrm>
            <a:off x="1452859" y="3521763"/>
            <a:ext cx="2011680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高山高原气候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16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6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6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8" grpId="0" bldLvl="0" animBg="1"/>
      <p:bldP spid="16389" grpId="0" bldLvl="0" animBg="1"/>
      <p:bldP spid="16390" grpId="0" bldLvl="0" animBg="1"/>
      <p:bldP spid="16391" grpId="0" bldLvl="0" animBg="1"/>
      <p:bldP spid="16392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80"/>
          <a:stretch>
            <a:fillRect/>
          </a:stretch>
        </p:blipFill>
        <p:spPr bwMode="auto">
          <a:xfrm>
            <a:off x="1251585" y="115553"/>
            <a:ext cx="9144000" cy="688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780415" y="236855"/>
            <a:ext cx="3981450" cy="521970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说出图中气候</a:t>
            </a:r>
            <a:r>
              <a:rPr lang="zh-CN" altLang="en-US" sz="28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</a:t>
            </a:r>
            <a:endParaRPr lang="zh-CN" altLang="en-US" sz="2800" b="1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597140" y="1466215"/>
            <a:ext cx="6889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20105" y="4438650"/>
            <a:ext cx="12261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 flipH="1">
            <a:off x="6082665" y="6110605"/>
            <a:ext cx="7385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708015" y="3136900"/>
            <a:ext cx="7759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623310" y="3230880"/>
            <a:ext cx="9886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en-US" altLang="zh-CN" sz="36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588135" y="5120640"/>
            <a:ext cx="1817370" cy="1573530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265430" y="953770"/>
            <a:ext cx="57581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归纳：经过</a:t>
            </a:r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秦岭</a:t>
            </a:r>
            <a:r>
              <a:rPr lang="en-US" altLang="zh-CN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</a:t>
            </a:r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淮河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的地理界线：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5430" y="1743710"/>
            <a:ext cx="1175004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Calibri" panose="020F0502020204030204" charset="0"/>
              </a:rPr>
              <a:t>（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等温线。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年降水量线。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带和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带的分界线（温度带）。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地区和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地区的分界线（干湿地区）。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  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气候和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气候的分界线。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0785" y="1713230"/>
            <a:ext cx="15024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一月</a:t>
            </a:r>
            <a:r>
              <a:rPr lang="en-US" altLang="zh-CN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</a:t>
            </a:r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°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25880" y="2552065"/>
            <a:ext cx="1515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800mm</a:t>
            </a:r>
            <a:endParaRPr lang="en-US" altLang="zh-CN" sz="24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76350" y="3402965"/>
            <a:ext cx="12890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亚热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29000" y="3352800"/>
            <a:ext cx="13646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暖温带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26870" y="4241800"/>
            <a:ext cx="16770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湿润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83380" y="4241800"/>
            <a:ext cx="18402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半湿润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02690" y="5080635"/>
            <a:ext cx="2226310" cy="52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C00000"/>
                </a:solidFill>
              </a14:hiddenFill>
            </a:ext>
          </a:extLst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亚热带季风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192905" y="5080635"/>
            <a:ext cx="27038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温带季风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0" grpId="0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ChangeArrowheads="1"/>
          </p:cNvSpPr>
          <p:nvPr/>
        </p:nvSpPr>
        <p:spPr bwMode="auto">
          <a:xfrm>
            <a:off x="228600" y="1271270"/>
            <a:ext cx="11249660" cy="156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复杂多样的气候条件，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有利于多种生物的繁殖生长，使中国的动植物资源比较丰富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；也有利于开展多种经营，使中国农、林、牧、渔各业综合发展；还有利于社会生活的丰富多彩，形成中国各具特色的地域文化。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8600" y="587375"/>
            <a:ext cx="68757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、我国气候复杂多样，有哪些优越性？</a:t>
            </a:r>
            <a:endParaRPr lang="zh-CN" altLang="en-US" sz="2800"/>
          </a:p>
        </p:txBody>
      </p:sp>
      <p:sp>
        <p:nvSpPr>
          <p:cNvPr id="21506" name="Rectangle 2"/>
          <p:cNvSpPr>
            <a:spLocks noChangeArrowheads="1"/>
          </p:cNvSpPr>
          <p:nvPr/>
        </p:nvSpPr>
        <p:spPr bwMode="auto">
          <a:xfrm>
            <a:off x="48260" y="2726690"/>
            <a:ext cx="12094845" cy="629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p>
            <a:pPr>
              <a:lnSpc>
                <a:spcPct val="125000"/>
              </a:lnSpc>
            </a:pPr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、复杂多样的气候条件对中国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生产、生活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有哪些重要的影响？请举例说明。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10" name="AutoShape 6"/>
          <p:cNvSpPr>
            <a:spLocks noChangeArrowheads="1"/>
          </p:cNvSpPr>
          <p:nvPr/>
        </p:nvSpPr>
        <p:spPr bwMode="auto">
          <a:xfrm>
            <a:off x="1730867" y="3872153"/>
            <a:ext cx="3257549" cy="2434107"/>
          </a:xfrm>
          <a:prstGeom prst="wedgeRoundRectCallout">
            <a:avLst>
              <a:gd name="adj1" fmla="val -64713"/>
              <a:gd name="adj2" fmla="val -2440"/>
              <a:gd name="adj3" fmla="val 16667"/>
            </a:avLst>
          </a:prstGeom>
          <a:solidFill>
            <a:srgbClr val="122613"/>
          </a:solidFill>
          <a:ln w="9525" cmpd="sng">
            <a:solidFill>
              <a:schemeClr val="tx1"/>
            </a:solidFill>
            <a:miter lim="800000"/>
          </a:ln>
          <a:effectLst/>
        </p:spPr>
        <p:txBody>
          <a:bodyPr anchor="ctr"/>
          <a:p>
            <a:pPr>
              <a:lnSpc>
                <a:spcPct val="115000"/>
              </a:lnSpc>
            </a:pPr>
            <a:r>
              <a:rPr lang="zh-CN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气候干湿程度不同，会影响农业类型。例如，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东部地区以耕作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业为主，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西北内陆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地区则以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畜牧业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为主。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508" name="Picture 4" descr="贝贝40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448" y="4974272"/>
            <a:ext cx="1054100" cy="151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1" name="AutoShape 7"/>
          <p:cNvSpPr>
            <a:spLocks noChangeArrowheads="1"/>
          </p:cNvSpPr>
          <p:nvPr/>
        </p:nvSpPr>
        <p:spPr bwMode="auto">
          <a:xfrm>
            <a:off x="5986422" y="3537486"/>
            <a:ext cx="3664039" cy="3103809"/>
          </a:xfrm>
          <a:prstGeom prst="wedgeRoundRectCallout">
            <a:avLst>
              <a:gd name="adj1" fmla="val 71202"/>
              <a:gd name="adj2" fmla="val 11627"/>
              <a:gd name="adj3" fmla="val 16667"/>
            </a:avLst>
          </a:prstGeom>
          <a:solidFill>
            <a:srgbClr val="122613"/>
          </a:solidFill>
          <a:ln w="9525" cmpd="sng">
            <a:solidFill>
              <a:schemeClr val="tx1"/>
            </a:solidFill>
            <a:miter lim="800000"/>
          </a:ln>
          <a:effectLst/>
        </p:spPr>
        <p:txBody>
          <a:bodyPr anchor="ctr"/>
          <a:p>
            <a:pPr>
              <a:lnSpc>
                <a:spcPct val="115000"/>
              </a:lnSpc>
            </a:pPr>
            <a:r>
              <a:rPr lang="zh-CN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南北气温的差异，对传统民居建筑会产生深刻影响。例如，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北方房屋墙体厚实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，多双层窗户；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南方房屋墙体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相对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单薄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门窗开得较大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，注重通风透气。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509" name="Picture 5" descr="玲玲5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119" y="4344986"/>
            <a:ext cx="979487" cy="165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5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5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5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2" grpId="0" bldLvl="0" animBg="1"/>
      <p:bldP spid="21510" grpId="0" bldLvl="0" animBg="1"/>
      <p:bldP spid="21511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9"/>
          <a:stretch>
            <a:fillRect/>
          </a:stretch>
        </p:blipFill>
        <p:spPr bwMode="auto">
          <a:xfrm>
            <a:off x="3531870" y="-99695"/>
            <a:ext cx="9070340" cy="6795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文本框 2"/>
          <p:cNvSpPr txBox="1"/>
          <p:nvPr/>
        </p:nvSpPr>
        <p:spPr>
          <a:xfrm>
            <a:off x="8586470" y="4789170"/>
            <a:ext cx="1076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586470" y="3357245"/>
            <a:ext cx="738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36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72020" y="3136900"/>
            <a:ext cx="6756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70295" y="2360295"/>
            <a:ext cx="7766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425305" y="3720465"/>
            <a:ext cx="4508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en-US" altLang="zh-CN" sz="32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855710" y="2435225"/>
            <a:ext cx="5378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en-US" altLang="zh-CN" sz="32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823960" y="1776730"/>
            <a:ext cx="6007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en-US" altLang="zh-CN" sz="32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-74930" y="174625"/>
            <a:ext cx="28911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小结：</a:t>
            </a:r>
            <a:endParaRPr lang="zh-CN" altLang="en-US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-74930" y="950595"/>
            <a:ext cx="4890135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我国降水的空间分布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</a:t>
            </a:r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2.800mm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年降水量线经过的地方：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我国降水的时间分配：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4.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我国干湿地区的分布及分界线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00590" y="3449320"/>
            <a:ext cx="14268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800mm</a:t>
            </a:r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324975" y="2139950"/>
            <a:ext cx="1577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400mm</a:t>
            </a:r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586470" y="1538605"/>
            <a:ext cx="14198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200mm</a:t>
            </a:r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70230" y="2896870"/>
            <a:ext cx="25393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秦岭</a:t>
            </a:r>
            <a:r>
              <a:rPr lang="en-US" altLang="zh-CN" sz="24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sz="24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淮河一线</a:t>
            </a:r>
            <a:endParaRPr lang="zh-CN" altLang="en-US" sz="24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2860" y="1538605"/>
            <a:ext cx="4694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从东南沿海向西北内陆递减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51155" y="4442460"/>
            <a:ext cx="33858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夏季多雨，冬季少雨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335145" y="5467985"/>
            <a:ext cx="1316355" cy="1216025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3" grpId="0"/>
      <p:bldP spid="15" grpId="0"/>
      <p:bldP spid="14" grpId="0"/>
      <p:bldP spid="16" grpId="0"/>
      <p:bldP spid="18" grpId="0" animBg="1"/>
      <p:bldP spid="1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5" r="6114" b="11229"/>
          <a:stretch>
            <a:fillRect/>
          </a:stretch>
        </p:blipFill>
        <p:spPr bwMode="auto">
          <a:xfrm>
            <a:off x="0" y="676275"/>
            <a:ext cx="7489825" cy="5861050"/>
          </a:xfrm>
          <a:prstGeom prst="rect">
            <a:avLst/>
          </a:prstGeom>
          <a:noFill/>
          <a:ln>
            <a:noFill/>
          </a:ln>
        </p:spPr>
      </p:pic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5685753" y="3532515"/>
            <a:ext cx="1842171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0℃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等温线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48" name="Text Box 4"/>
          <p:cNvSpPr txBox="1">
            <a:spLocks noChangeArrowheads="1"/>
          </p:cNvSpPr>
          <p:nvPr/>
        </p:nvSpPr>
        <p:spPr bwMode="auto">
          <a:xfrm>
            <a:off x="7846935" y="1229380"/>
            <a:ext cx="4134424" cy="483108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读图</a:t>
            </a:r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2-</a:t>
            </a:r>
            <a:r>
              <a:rPr lang="zh-CN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22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、请描画出</a:t>
            </a:r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zh-CN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0℃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等温线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，看看它大致与哪些重要的地理事物的分布相符合？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、找出中国</a:t>
            </a:r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月平均气温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最低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的地方。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49" name="Text Box 5"/>
          <p:cNvSpPr txBox="1">
            <a:spLocks noChangeArrowheads="1"/>
          </p:cNvSpPr>
          <p:nvPr/>
        </p:nvSpPr>
        <p:spPr bwMode="auto">
          <a:xfrm>
            <a:off x="7920355" y="3532505"/>
            <a:ext cx="4343400" cy="95313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一月</a:t>
            </a:r>
            <a:r>
              <a:rPr lang="en-US" altLang="zh-CN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°等温线大致经过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秦岭</a:t>
            </a:r>
            <a:r>
              <a:rPr lang="zh-CN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淮河</a:t>
            </a: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一线</a:t>
            </a:r>
            <a:endParaRPr lang="zh-CN" altLang="en-US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0" name="Oval 6"/>
          <p:cNvSpPr>
            <a:spLocks noChangeArrowheads="1"/>
          </p:cNvSpPr>
          <p:nvPr/>
        </p:nvSpPr>
        <p:spPr bwMode="auto">
          <a:xfrm>
            <a:off x="4899024" y="669925"/>
            <a:ext cx="1295400" cy="1219200"/>
          </a:xfrm>
          <a:prstGeom prst="ellipse">
            <a:avLst/>
          </a:prstGeom>
          <a:noFill/>
          <a:ln w="63500" cmpd="sng">
            <a:solidFill>
              <a:srgbClr val="FF0000"/>
            </a:solidFill>
            <a:round/>
          </a:ln>
          <a:effectLst/>
        </p:spPr>
        <p:txBody>
          <a:bodyPr wrap="none" anchor="ctr"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1" name="Text Box 7"/>
          <p:cNvSpPr txBox="1">
            <a:spLocks noChangeArrowheads="1"/>
          </p:cNvSpPr>
          <p:nvPr/>
        </p:nvSpPr>
        <p:spPr bwMode="auto">
          <a:xfrm>
            <a:off x="5939313" y="550190"/>
            <a:ext cx="902811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漠河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2" name="Freeform 8"/>
          <p:cNvSpPr/>
          <p:nvPr/>
        </p:nvSpPr>
        <p:spPr bwMode="auto">
          <a:xfrm>
            <a:off x="2168553" y="3786478"/>
            <a:ext cx="3428972" cy="1225433"/>
          </a:xfrm>
          <a:custGeom>
            <a:avLst/>
            <a:gdLst>
              <a:gd name="T0" fmla="*/ 2168 w 2168"/>
              <a:gd name="T1" fmla="*/ 8 h 784"/>
              <a:gd name="T2" fmla="*/ 2072 w 2168"/>
              <a:gd name="T3" fmla="*/ 8 h 784"/>
              <a:gd name="T4" fmla="*/ 2024 w 2168"/>
              <a:gd name="T5" fmla="*/ 56 h 784"/>
              <a:gd name="T6" fmla="*/ 1880 w 2168"/>
              <a:gd name="T7" fmla="*/ 104 h 784"/>
              <a:gd name="T8" fmla="*/ 1784 w 2168"/>
              <a:gd name="T9" fmla="*/ 56 h 784"/>
              <a:gd name="T10" fmla="*/ 1688 w 2168"/>
              <a:gd name="T11" fmla="*/ 56 h 784"/>
              <a:gd name="T12" fmla="*/ 1640 w 2168"/>
              <a:gd name="T13" fmla="*/ 104 h 784"/>
              <a:gd name="T14" fmla="*/ 1448 w 2168"/>
              <a:gd name="T15" fmla="*/ 152 h 784"/>
              <a:gd name="T16" fmla="*/ 1304 w 2168"/>
              <a:gd name="T17" fmla="*/ 152 h 784"/>
              <a:gd name="T18" fmla="*/ 1208 w 2168"/>
              <a:gd name="T19" fmla="*/ 200 h 784"/>
              <a:gd name="T20" fmla="*/ 1112 w 2168"/>
              <a:gd name="T21" fmla="*/ 200 h 784"/>
              <a:gd name="T22" fmla="*/ 1064 w 2168"/>
              <a:gd name="T23" fmla="*/ 152 h 784"/>
              <a:gd name="T24" fmla="*/ 1016 w 2168"/>
              <a:gd name="T25" fmla="*/ 200 h 784"/>
              <a:gd name="T26" fmla="*/ 968 w 2168"/>
              <a:gd name="T27" fmla="*/ 296 h 784"/>
              <a:gd name="T28" fmla="*/ 920 w 2168"/>
              <a:gd name="T29" fmla="*/ 344 h 784"/>
              <a:gd name="T30" fmla="*/ 872 w 2168"/>
              <a:gd name="T31" fmla="*/ 392 h 784"/>
              <a:gd name="T32" fmla="*/ 824 w 2168"/>
              <a:gd name="T33" fmla="*/ 344 h 784"/>
              <a:gd name="T34" fmla="*/ 776 w 2168"/>
              <a:gd name="T35" fmla="*/ 392 h 784"/>
              <a:gd name="T36" fmla="*/ 824 w 2168"/>
              <a:gd name="T37" fmla="*/ 488 h 784"/>
              <a:gd name="T38" fmla="*/ 824 w 2168"/>
              <a:gd name="T39" fmla="*/ 584 h 784"/>
              <a:gd name="T40" fmla="*/ 776 w 2168"/>
              <a:gd name="T41" fmla="*/ 536 h 784"/>
              <a:gd name="T42" fmla="*/ 728 w 2168"/>
              <a:gd name="T43" fmla="*/ 488 h 784"/>
              <a:gd name="T44" fmla="*/ 728 w 2168"/>
              <a:gd name="T45" fmla="*/ 584 h 784"/>
              <a:gd name="T46" fmla="*/ 680 w 2168"/>
              <a:gd name="T47" fmla="*/ 680 h 784"/>
              <a:gd name="T48" fmla="*/ 584 w 2168"/>
              <a:gd name="T49" fmla="*/ 776 h 784"/>
              <a:gd name="T50" fmla="*/ 632 w 2168"/>
              <a:gd name="T51" fmla="*/ 632 h 784"/>
              <a:gd name="T52" fmla="*/ 632 w 2168"/>
              <a:gd name="T53" fmla="*/ 536 h 784"/>
              <a:gd name="T54" fmla="*/ 584 w 2168"/>
              <a:gd name="T55" fmla="*/ 488 h 784"/>
              <a:gd name="T56" fmla="*/ 536 w 2168"/>
              <a:gd name="T57" fmla="*/ 584 h 784"/>
              <a:gd name="T58" fmla="*/ 560 w 2168"/>
              <a:gd name="T59" fmla="*/ 678 h 784"/>
              <a:gd name="T60" fmla="*/ 532 w 2168"/>
              <a:gd name="T61" fmla="*/ 670 h 784"/>
              <a:gd name="T62" fmla="*/ 467 w 2168"/>
              <a:gd name="T63" fmla="*/ 577 h 784"/>
              <a:gd name="T64" fmla="*/ 392 w 2168"/>
              <a:gd name="T65" fmla="*/ 536 h 784"/>
              <a:gd name="T66" fmla="*/ 296 w 2168"/>
              <a:gd name="T67" fmla="*/ 488 h 784"/>
              <a:gd name="T68" fmla="*/ 200 w 2168"/>
              <a:gd name="T69" fmla="*/ 488 h 784"/>
              <a:gd name="T70" fmla="*/ 104 w 2168"/>
              <a:gd name="T71" fmla="*/ 536 h 784"/>
              <a:gd name="T72" fmla="*/ 8 w 2168"/>
              <a:gd name="T73" fmla="*/ 536 h 784"/>
              <a:gd name="T74" fmla="*/ 56 w 2168"/>
              <a:gd name="T75" fmla="*/ 584 h 784"/>
              <a:gd name="T76" fmla="*/ 104 w 2168"/>
              <a:gd name="T77" fmla="*/ 632 h 784"/>
              <a:gd name="T78" fmla="*/ 56 w 2168"/>
              <a:gd name="T79" fmla="*/ 680 h 784"/>
              <a:gd name="T80" fmla="*/ 8 w 2168"/>
              <a:gd name="T81" fmla="*/ 728 h 784"/>
              <a:gd name="connsiteX0" fmla="*/ 9968 w 9968"/>
              <a:gd name="connsiteY0" fmla="*/ 43 h 9846"/>
              <a:gd name="connsiteX1" fmla="*/ 9525 w 9968"/>
              <a:gd name="connsiteY1" fmla="*/ 43 h 9846"/>
              <a:gd name="connsiteX2" fmla="*/ 8999 w 9968"/>
              <a:gd name="connsiteY2" fmla="*/ 414 h 9846"/>
              <a:gd name="connsiteX3" fmla="*/ 8640 w 9968"/>
              <a:gd name="connsiteY3" fmla="*/ 1268 h 9846"/>
              <a:gd name="connsiteX4" fmla="*/ 8197 w 9968"/>
              <a:gd name="connsiteY4" fmla="*/ 655 h 9846"/>
              <a:gd name="connsiteX5" fmla="*/ 7754 w 9968"/>
              <a:gd name="connsiteY5" fmla="*/ 655 h 9846"/>
              <a:gd name="connsiteX6" fmla="*/ 7533 w 9968"/>
              <a:gd name="connsiteY6" fmla="*/ 1268 h 9846"/>
              <a:gd name="connsiteX7" fmla="*/ 6647 w 9968"/>
              <a:gd name="connsiteY7" fmla="*/ 1880 h 9846"/>
              <a:gd name="connsiteX8" fmla="*/ 5983 w 9968"/>
              <a:gd name="connsiteY8" fmla="*/ 1880 h 9846"/>
              <a:gd name="connsiteX9" fmla="*/ 5540 w 9968"/>
              <a:gd name="connsiteY9" fmla="*/ 2492 h 9846"/>
              <a:gd name="connsiteX10" fmla="*/ 5097 w 9968"/>
              <a:gd name="connsiteY10" fmla="*/ 2492 h 9846"/>
              <a:gd name="connsiteX11" fmla="*/ 4876 w 9968"/>
              <a:gd name="connsiteY11" fmla="*/ 1880 h 9846"/>
              <a:gd name="connsiteX12" fmla="*/ 4654 w 9968"/>
              <a:gd name="connsiteY12" fmla="*/ 2492 h 9846"/>
              <a:gd name="connsiteX13" fmla="*/ 4433 w 9968"/>
              <a:gd name="connsiteY13" fmla="*/ 3717 h 9846"/>
              <a:gd name="connsiteX14" fmla="*/ 4212 w 9968"/>
              <a:gd name="connsiteY14" fmla="*/ 4329 h 9846"/>
              <a:gd name="connsiteX15" fmla="*/ 3990 w 9968"/>
              <a:gd name="connsiteY15" fmla="*/ 4941 h 9846"/>
              <a:gd name="connsiteX16" fmla="*/ 3769 w 9968"/>
              <a:gd name="connsiteY16" fmla="*/ 4329 h 9846"/>
              <a:gd name="connsiteX17" fmla="*/ 3547 w 9968"/>
              <a:gd name="connsiteY17" fmla="*/ 4941 h 9846"/>
              <a:gd name="connsiteX18" fmla="*/ 3769 w 9968"/>
              <a:gd name="connsiteY18" fmla="*/ 6165 h 9846"/>
              <a:gd name="connsiteX19" fmla="*/ 3769 w 9968"/>
              <a:gd name="connsiteY19" fmla="*/ 7390 h 9846"/>
              <a:gd name="connsiteX20" fmla="*/ 3547 w 9968"/>
              <a:gd name="connsiteY20" fmla="*/ 6778 h 9846"/>
              <a:gd name="connsiteX21" fmla="*/ 3326 w 9968"/>
              <a:gd name="connsiteY21" fmla="*/ 6165 h 9846"/>
              <a:gd name="connsiteX22" fmla="*/ 3326 w 9968"/>
              <a:gd name="connsiteY22" fmla="*/ 7390 h 9846"/>
              <a:gd name="connsiteX23" fmla="*/ 3105 w 9968"/>
              <a:gd name="connsiteY23" fmla="*/ 8614 h 9846"/>
              <a:gd name="connsiteX24" fmla="*/ 2662 w 9968"/>
              <a:gd name="connsiteY24" fmla="*/ 9839 h 9846"/>
              <a:gd name="connsiteX25" fmla="*/ 2883 w 9968"/>
              <a:gd name="connsiteY25" fmla="*/ 8002 h 9846"/>
              <a:gd name="connsiteX26" fmla="*/ 2883 w 9968"/>
              <a:gd name="connsiteY26" fmla="*/ 6778 h 9846"/>
              <a:gd name="connsiteX27" fmla="*/ 2662 w 9968"/>
              <a:gd name="connsiteY27" fmla="*/ 6165 h 9846"/>
              <a:gd name="connsiteX28" fmla="*/ 2440 w 9968"/>
              <a:gd name="connsiteY28" fmla="*/ 7390 h 9846"/>
              <a:gd name="connsiteX29" fmla="*/ 2551 w 9968"/>
              <a:gd name="connsiteY29" fmla="*/ 8589 h 9846"/>
              <a:gd name="connsiteX30" fmla="*/ 2422 w 9968"/>
              <a:gd name="connsiteY30" fmla="*/ 8487 h 9846"/>
              <a:gd name="connsiteX31" fmla="*/ 2122 w 9968"/>
              <a:gd name="connsiteY31" fmla="*/ 7301 h 9846"/>
              <a:gd name="connsiteX32" fmla="*/ 1776 w 9968"/>
              <a:gd name="connsiteY32" fmla="*/ 6778 h 9846"/>
              <a:gd name="connsiteX33" fmla="*/ 1333 w 9968"/>
              <a:gd name="connsiteY33" fmla="*/ 6165 h 9846"/>
              <a:gd name="connsiteX34" fmla="*/ 891 w 9968"/>
              <a:gd name="connsiteY34" fmla="*/ 6165 h 9846"/>
              <a:gd name="connsiteX35" fmla="*/ 448 w 9968"/>
              <a:gd name="connsiteY35" fmla="*/ 6778 h 9846"/>
              <a:gd name="connsiteX36" fmla="*/ 5 w 9968"/>
              <a:gd name="connsiteY36" fmla="*/ 6778 h 9846"/>
              <a:gd name="connsiteX37" fmla="*/ 226 w 9968"/>
              <a:gd name="connsiteY37" fmla="*/ 7390 h 9846"/>
              <a:gd name="connsiteX38" fmla="*/ 448 w 9968"/>
              <a:gd name="connsiteY38" fmla="*/ 8002 h 9846"/>
              <a:gd name="connsiteX39" fmla="*/ 226 w 9968"/>
              <a:gd name="connsiteY39" fmla="*/ 8614 h 9846"/>
              <a:gd name="connsiteX40" fmla="*/ 5 w 9968"/>
              <a:gd name="connsiteY40" fmla="*/ 9227 h 9846"/>
              <a:gd name="connsiteX0-1" fmla="*/ 9995 w 9995"/>
              <a:gd name="connsiteY0-2" fmla="*/ 44 h 10000"/>
              <a:gd name="connsiteX1-3" fmla="*/ 9551 w 9995"/>
              <a:gd name="connsiteY1-4" fmla="*/ 44 h 10000"/>
              <a:gd name="connsiteX2-5" fmla="*/ 9023 w 9995"/>
              <a:gd name="connsiteY2-6" fmla="*/ 420 h 10000"/>
              <a:gd name="connsiteX3-7" fmla="*/ 8663 w 9995"/>
              <a:gd name="connsiteY3-8" fmla="*/ 1288 h 10000"/>
              <a:gd name="connsiteX4-9" fmla="*/ 8218 w 9995"/>
              <a:gd name="connsiteY4-10" fmla="*/ 665 h 10000"/>
              <a:gd name="connsiteX5-11" fmla="*/ 7774 w 9995"/>
              <a:gd name="connsiteY5-12" fmla="*/ 665 h 10000"/>
              <a:gd name="connsiteX6-13" fmla="*/ 7552 w 9995"/>
              <a:gd name="connsiteY6-14" fmla="*/ 1288 h 10000"/>
              <a:gd name="connsiteX7-15" fmla="*/ 6663 w 9995"/>
              <a:gd name="connsiteY7-16" fmla="*/ 1909 h 10000"/>
              <a:gd name="connsiteX8-17" fmla="*/ 5997 w 9995"/>
              <a:gd name="connsiteY8-18" fmla="*/ 1909 h 10000"/>
              <a:gd name="connsiteX9-19" fmla="*/ 5553 w 9995"/>
              <a:gd name="connsiteY9-20" fmla="*/ 2531 h 10000"/>
              <a:gd name="connsiteX10-21" fmla="*/ 5108 w 9995"/>
              <a:gd name="connsiteY10-22" fmla="*/ 2531 h 10000"/>
              <a:gd name="connsiteX11-23" fmla="*/ 4887 w 9995"/>
              <a:gd name="connsiteY11-24" fmla="*/ 1909 h 10000"/>
              <a:gd name="connsiteX12-25" fmla="*/ 4664 w 9995"/>
              <a:gd name="connsiteY12-26" fmla="*/ 2531 h 10000"/>
              <a:gd name="connsiteX13-27" fmla="*/ 4442 w 9995"/>
              <a:gd name="connsiteY13-28" fmla="*/ 3775 h 10000"/>
              <a:gd name="connsiteX14-29" fmla="*/ 4221 w 9995"/>
              <a:gd name="connsiteY14-30" fmla="*/ 4397 h 10000"/>
              <a:gd name="connsiteX15-31" fmla="*/ 3998 w 9995"/>
              <a:gd name="connsiteY15-32" fmla="*/ 5018 h 10000"/>
              <a:gd name="connsiteX16-33" fmla="*/ 3776 w 9995"/>
              <a:gd name="connsiteY16-34" fmla="*/ 4397 h 10000"/>
              <a:gd name="connsiteX17-35" fmla="*/ 3553 w 9995"/>
              <a:gd name="connsiteY17-36" fmla="*/ 5018 h 10000"/>
              <a:gd name="connsiteX18-37" fmla="*/ 3776 w 9995"/>
              <a:gd name="connsiteY18-38" fmla="*/ 6261 h 10000"/>
              <a:gd name="connsiteX19-39" fmla="*/ 3776 w 9995"/>
              <a:gd name="connsiteY19-40" fmla="*/ 7506 h 10000"/>
              <a:gd name="connsiteX20-41" fmla="*/ 3378 w 9995"/>
              <a:gd name="connsiteY20-42" fmla="*/ 7496 h 10000"/>
              <a:gd name="connsiteX21-43" fmla="*/ 3332 w 9995"/>
              <a:gd name="connsiteY21-44" fmla="*/ 6261 h 10000"/>
              <a:gd name="connsiteX22-45" fmla="*/ 3332 w 9995"/>
              <a:gd name="connsiteY22-46" fmla="*/ 7506 h 10000"/>
              <a:gd name="connsiteX23-47" fmla="*/ 3110 w 9995"/>
              <a:gd name="connsiteY23-48" fmla="*/ 8749 h 10000"/>
              <a:gd name="connsiteX24-49" fmla="*/ 2666 w 9995"/>
              <a:gd name="connsiteY24-50" fmla="*/ 9993 h 10000"/>
              <a:gd name="connsiteX25-51" fmla="*/ 2887 w 9995"/>
              <a:gd name="connsiteY25-52" fmla="*/ 8127 h 10000"/>
              <a:gd name="connsiteX26-53" fmla="*/ 2887 w 9995"/>
              <a:gd name="connsiteY26-54" fmla="*/ 6884 h 10000"/>
              <a:gd name="connsiteX27-55" fmla="*/ 2666 w 9995"/>
              <a:gd name="connsiteY27-56" fmla="*/ 6261 h 10000"/>
              <a:gd name="connsiteX28-57" fmla="*/ 2443 w 9995"/>
              <a:gd name="connsiteY28-58" fmla="*/ 7506 h 10000"/>
              <a:gd name="connsiteX29-59" fmla="*/ 2554 w 9995"/>
              <a:gd name="connsiteY29-60" fmla="*/ 8723 h 10000"/>
              <a:gd name="connsiteX30-61" fmla="*/ 2425 w 9995"/>
              <a:gd name="connsiteY30-62" fmla="*/ 8620 h 10000"/>
              <a:gd name="connsiteX31-63" fmla="*/ 2124 w 9995"/>
              <a:gd name="connsiteY31-64" fmla="*/ 7415 h 10000"/>
              <a:gd name="connsiteX32-65" fmla="*/ 1777 w 9995"/>
              <a:gd name="connsiteY32-66" fmla="*/ 6884 h 10000"/>
              <a:gd name="connsiteX33-67" fmla="*/ 1332 w 9995"/>
              <a:gd name="connsiteY33-68" fmla="*/ 6261 h 10000"/>
              <a:gd name="connsiteX34-69" fmla="*/ 889 w 9995"/>
              <a:gd name="connsiteY34-70" fmla="*/ 6261 h 10000"/>
              <a:gd name="connsiteX35-71" fmla="*/ 444 w 9995"/>
              <a:gd name="connsiteY35-72" fmla="*/ 6884 h 10000"/>
              <a:gd name="connsiteX36-73" fmla="*/ 0 w 9995"/>
              <a:gd name="connsiteY36-74" fmla="*/ 6884 h 10000"/>
              <a:gd name="connsiteX37-75" fmla="*/ 222 w 9995"/>
              <a:gd name="connsiteY37-76" fmla="*/ 7506 h 10000"/>
              <a:gd name="connsiteX38-77" fmla="*/ 444 w 9995"/>
              <a:gd name="connsiteY38-78" fmla="*/ 8127 h 10000"/>
              <a:gd name="connsiteX39-79" fmla="*/ 222 w 9995"/>
              <a:gd name="connsiteY39-80" fmla="*/ 8749 h 10000"/>
              <a:gd name="connsiteX40-81" fmla="*/ 0 w 9995"/>
              <a:gd name="connsiteY40-82" fmla="*/ 9371 h 10000"/>
              <a:gd name="connsiteX0-83" fmla="*/ 10000 w 10000"/>
              <a:gd name="connsiteY0-84" fmla="*/ 44 h 10000"/>
              <a:gd name="connsiteX1-85" fmla="*/ 9556 w 10000"/>
              <a:gd name="connsiteY1-86" fmla="*/ 44 h 10000"/>
              <a:gd name="connsiteX2-87" fmla="*/ 9028 w 10000"/>
              <a:gd name="connsiteY2-88" fmla="*/ 420 h 10000"/>
              <a:gd name="connsiteX3-89" fmla="*/ 8667 w 10000"/>
              <a:gd name="connsiteY3-90" fmla="*/ 1288 h 10000"/>
              <a:gd name="connsiteX4-91" fmla="*/ 8222 w 10000"/>
              <a:gd name="connsiteY4-92" fmla="*/ 665 h 10000"/>
              <a:gd name="connsiteX5-93" fmla="*/ 7778 w 10000"/>
              <a:gd name="connsiteY5-94" fmla="*/ 665 h 10000"/>
              <a:gd name="connsiteX6-95" fmla="*/ 7556 w 10000"/>
              <a:gd name="connsiteY6-96" fmla="*/ 1288 h 10000"/>
              <a:gd name="connsiteX7-97" fmla="*/ 6666 w 10000"/>
              <a:gd name="connsiteY7-98" fmla="*/ 1909 h 10000"/>
              <a:gd name="connsiteX8-99" fmla="*/ 6000 w 10000"/>
              <a:gd name="connsiteY8-100" fmla="*/ 1909 h 10000"/>
              <a:gd name="connsiteX9-101" fmla="*/ 5556 w 10000"/>
              <a:gd name="connsiteY9-102" fmla="*/ 2531 h 10000"/>
              <a:gd name="connsiteX10-103" fmla="*/ 5111 w 10000"/>
              <a:gd name="connsiteY10-104" fmla="*/ 2531 h 10000"/>
              <a:gd name="connsiteX11-105" fmla="*/ 4889 w 10000"/>
              <a:gd name="connsiteY11-106" fmla="*/ 1909 h 10000"/>
              <a:gd name="connsiteX12-107" fmla="*/ 4666 w 10000"/>
              <a:gd name="connsiteY12-108" fmla="*/ 2531 h 10000"/>
              <a:gd name="connsiteX13-109" fmla="*/ 4444 w 10000"/>
              <a:gd name="connsiteY13-110" fmla="*/ 3775 h 10000"/>
              <a:gd name="connsiteX14-111" fmla="*/ 4223 w 10000"/>
              <a:gd name="connsiteY14-112" fmla="*/ 4397 h 10000"/>
              <a:gd name="connsiteX15-113" fmla="*/ 4000 w 10000"/>
              <a:gd name="connsiteY15-114" fmla="*/ 5018 h 10000"/>
              <a:gd name="connsiteX16-115" fmla="*/ 3778 w 10000"/>
              <a:gd name="connsiteY16-116" fmla="*/ 4397 h 10000"/>
              <a:gd name="connsiteX17-117" fmla="*/ 3555 w 10000"/>
              <a:gd name="connsiteY17-118" fmla="*/ 5018 h 10000"/>
              <a:gd name="connsiteX18-119" fmla="*/ 3778 w 10000"/>
              <a:gd name="connsiteY18-120" fmla="*/ 6261 h 10000"/>
              <a:gd name="connsiteX19-121" fmla="*/ 3778 w 10000"/>
              <a:gd name="connsiteY19-122" fmla="*/ 7506 h 10000"/>
              <a:gd name="connsiteX20-123" fmla="*/ 3380 w 10000"/>
              <a:gd name="connsiteY20-124" fmla="*/ 7496 h 10000"/>
              <a:gd name="connsiteX21-125" fmla="*/ 3334 w 10000"/>
              <a:gd name="connsiteY21-126" fmla="*/ 6261 h 10000"/>
              <a:gd name="connsiteX22-127" fmla="*/ 3334 w 10000"/>
              <a:gd name="connsiteY22-128" fmla="*/ 7506 h 10000"/>
              <a:gd name="connsiteX23-129" fmla="*/ 3112 w 10000"/>
              <a:gd name="connsiteY23-130" fmla="*/ 8749 h 10000"/>
              <a:gd name="connsiteX24-131" fmla="*/ 2667 w 10000"/>
              <a:gd name="connsiteY24-132" fmla="*/ 9993 h 10000"/>
              <a:gd name="connsiteX25-133" fmla="*/ 2888 w 10000"/>
              <a:gd name="connsiteY25-134" fmla="*/ 8127 h 10000"/>
              <a:gd name="connsiteX26-135" fmla="*/ 2888 w 10000"/>
              <a:gd name="connsiteY26-136" fmla="*/ 6884 h 10000"/>
              <a:gd name="connsiteX27-137" fmla="*/ 2536 w 10000"/>
              <a:gd name="connsiteY27-138" fmla="*/ 5772 h 10000"/>
              <a:gd name="connsiteX28-139" fmla="*/ 2444 w 10000"/>
              <a:gd name="connsiteY28-140" fmla="*/ 7506 h 10000"/>
              <a:gd name="connsiteX29-141" fmla="*/ 2555 w 10000"/>
              <a:gd name="connsiteY29-142" fmla="*/ 8723 h 10000"/>
              <a:gd name="connsiteX30-143" fmla="*/ 2426 w 10000"/>
              <a:gd name="connsiteY30-144" fmla="*/ 8620 h 10000"/>
              <a:gd name="connsiteX31-145" fmla="*/ 2125 w 10000"/>
              <a:gd name="connsiteY31-146" fmla="*/ 7415 h 10000"/>
              <a:gd name="connsiteX32-147" fmla="*/ 1778 w 10000"/>
              <a:gd name="connsiteY32-148" fmla="*/ 6884 h 10000"/>
              <a:gd name="connsiteX33-149" fmla="*/ 1333 w 10000"/>
              <a:gd name="connsiteY33-150" fmla="*/ 6261 h 10000"/>
              <a:gd name="connsiteX34-151" fmla="*/ 889 w 10000"/>
              <a:gd name="connsiteY34-152" fmla="*/ 6261 h 10000"/>
              <a:gd name="connsiteX35-153" fmla="*/ 444 w 10000"/>
              <a:gd name="connsiteY35-154" fmla="*/ 6884 h 10000"/>
              <a:gd name="connsiteX36-155" fmla="*/ 0 w 10000"/>
              <a:gd name="connsiteY36-156" fmla="*/ 6884 h 10000"/>
              <a:gd name="connsiteX37-157" fmla="*/ 222 w 10000"/>
              <a:gd name="connsiteY37-158" fmla="*/ 7506 h 10000"/>
              <a:gd name="connsiteX38-159" fmla="*/ 444 w 10000"/>
              <a:gd name="connsiteY38-160" fmla="*/ 8127 h 10000"/>
              <a:gd name="connsiteX39-161" fmla="*/ 222 w 10000"/>
              <a:gd name="connsiteY39-162" fmla="*/ 8749 h 10000"/>
              <a:gd name="connsiteX40-163" fmla="*/ 0 w 10000"/>
              <a:gd name="connsiteY40-164" fmla="*/ 9371 h 10000"/>
              <a:gd name="connsiteX0-165" fmla="*/ 10000 w 10000"/>
              <a:gd name="connsiteY0-166" fmla="*/ 44 h 10000"/>
              <a:gd name="connsiteX1-167" fmla="*/ 9556 w 10000"/>
              <a:gd name="connsiteY1-168" fmla="*/ 44 h 10000"/>
              <a:gd name="connsiteX2-169" fmla="*/ 9028 w 10000"/>
              <a:gd name="connsiteY2-170" fmla="*/ 420 h 10000"/>
              <a:gd name="connsiteX3-171" fmla="*/ 8667 w 10000"/>
              <a:gd name="connsiteY3-172" fmla="*/ 1288 h 10000"/>
              <a:gd name="connsiteX4-173" fmla="*/ 8222 w 10000"/>
              <a:gd name="connsiteY4-174" fmla="*/ 665 h 10000"/>
              <a:gd name="connsiteX5-175" fmla="*/ 7778 w 10000"/>
              <a:gd name="connsiteY5-176" fmla="*/ 665 h 10000"/>
              <a:gd name="connsiteX6-177" fmla="*/ 7556 w 10000"/>
              <a:gd name="connsiteY6-178" fmla="*/ 1288 h 10000"/>
              <a:gd name="connsiteX7-179" fmla="*/ 6666 w 10000"/>
              <a:gd name="connsiteY7-180" fmla="*/ 1909 h 10000"/>
              <a:gd name="connsiteX8-181" fmla="*/ 5913 w 10000"/>
              <a:gd name="connsiteY8-182" fmla="*/ 1664 h 10000"/>
              <a:gd name="connsiteX9-183" fmla="*/ 5556 w 10000"/>
              <a:gd name="connsiteY9-184" fmla="*/ 2531 h 10000"/>
              <a:gd name="connsiteX10-185" fmla="*/ 5111 w 10000"/>
              <a:gd name="connsiteY10-186" fmla="*/ 2531 h 10000"/>
              <a:gd name="connsiteX11-187" fmla="*/ 4889 w 10000"/>
              <a:gd name="connsiteY11-188" fmla="*/ 1909 h 10000"/>
              <a:gd name="connsiteX12-189" fmla="*/ 4666 w 10000"/>
              <a:gd name="connsiteY12-190" fmla="*/ 2531 h 10000"/>
              <a:gd name="connsiteX13-191" fmla="*/ 4444 w 10000"/>
              <a:gd name="connsiteY13-192" fmla="*/ 3775 h 10000"/>
              <a:gd name="connsiteX14-193" fmla="*/ 4223 w 10000"/>
              <a:gd name="connsiteY14-194" fmla="*/ 4397 h 10000"/>
              <a:gd name="connsiteX15-195" fmla="*/ 4000 w 10000"/>
              <a:gd name="connsiteY15-196" fmla="*/ 5018 h 10000"/>
              <a:gd name="connsiteX16-197" fmla="*/ 3778 w 10000"/>
              <a:gd name="connsiteY16-198" fmla="*/ 4397 h 10000"/>
              <a:gd name="connsiteX17-199" fmla="*/ 3555 w 10000"/>
              <a:gd name="connsiteY17-200" fmla="*/ 5018 h 10000"/>
              <a:gd name="connsiteX18-201" fmla="*/ 3778 w 10000"/>
              <a:gd name="connsiteY18-202" fmla="*/ 6261 h 10000"/>
              <a:gd name="connsiteX19-203" fmla="*/ 3778 w 10000"/>
              <a:gd name="connsiteY19-204" fmla="*/ 7506 h 10000"/>
              <a:gd name="connsiteX20-205" fmla="*/ 3380 w 10000"/>
              <a:gd name="connsiteY20-206" fmla="*/ 7496 h 10000"/>
              <a:gd name="connsiteX21-207" fmla="*/ 3334 w 10000"/>
              <a:gd name="connsiteY21-208" fmla="*/ 6261 h 10000"/>
              <a:gd name="connsiteX22-209" fmla="*/ 3334 w 10000"/>
              <a:gd name="connsiteY22-210" fmla="*/ 7506 h 10000"/>
              <a:gd name="connsiteX23-211" fmla="*/ 3112 w 10000"/>
              <a:gd name="connsiteY23-212" fmla="*/ 8749 h 10000"/>
              <a:gd name="connsiteX24-213" fmla="*/ 2667 w 10000"/>
              <a:gd name="connsiteY24-214" fmla="*/ 9993 h 10000"/>
              <a:gd name="connsiteX25-215" fmla="*/ 2888 w 10000"/>
              <a:gd name="connsiteY25-216" fmla="*/ 8127 h 10000"/>
              <a:gd name="connsiteX26-217" fmla="*/ 2888 w 10000"/>
              <a:gd name="connsiteY26-218" fmla="*/ 6884 h 10000"/>
              <a:gd name="connsiteX27-219" fmla="*/ 2536 w 10000"/>
              <a:gd name="connsiteY27-220" fmla="*/ 5772 h 10000"/>
              <a:gd name="connsiteX28-221" fmla="*/ 2444 w 10000"/>
              <a:gd name="connsiteY28-222" fmla="*/ 7506 h 10000"/>
              <a:gd name="connsiteX29-223" fmla="*/ 2555 w 10000"/>
              <a:gd name="connsiteY29-224" fmla="*/ 8723 h 10000"/>
              <a:gd name="connsiteX30-225" fmla="*/ 2426 w 10000"/>
              <a:gd name="connsiteY30-226" fmla="*/ 8620 h 10000"/>
              <a:gd name="connsiteX31-227" fmla="*/ 2125 w 10000"/>
              <a:gd name="connsiteY31-228" fmla="*/ 7415 h 10000"/>
              <a:gd name="connsiteX32-229" fmla="*/ 1778 w 10000"/>
              <a:gd name="connsiteY32-230" fmla="*/ 6884 h 10000"/>
              <a:gd name="connsiteX33-231" fmla="*/ 1333 w 10000"/>
              <a:gd name="connsiteY33-232" fmla="*/ 6261 h 10000"/>
              <a:gd name="connsiteX34-233" fmla="*/ 889 w 10000"/>
              <a:gd name="connsiteY34-234" fmla="*/ 6261 h 10000"/>
              <a:gd name="connsiteX35-235" fmla="*/ 444 w 10000"/>
              <a:gd name="connsiteY35-236" fmla="*/ 6884 h 10000"/>
              <a:gd name="connsiteX36-237" fmla="*/ 0 w 10000"/>
              <a:gd name="connsiteY36-238" fmla="*/ 6884 h 10000"/>
              <a:gd name="connsiteX37-239" fmla="*/ 222 w 10000"/>
              <a:gd name="connsiteY37-240" fmla="*/ 7506 h 10000"/>
              <a:gd name="connsiteX38-241" fmla="*/ 444 w 10000"/>
              <a:gd name="connsiteY38-242" fmla="*/ 8127 h 10000"/>
              <a:gd name="connsiteX39-243" fmla="*/ 222 w 10000"/>
              <a:gd name="connsiteY39-244" fmla="*/ 8749 h 10000"/>
              <a:gd name="connsiteX40-245" fmla="*/ 0 w 10000"/>
              <a:gd name="connsiteY40-246" fmla="*/ 9371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</a:cxnLst>
            <a:rect l="l" t="t" r="r" b="b"/>
            <a:pathLst>
              <a:path w="10000" h="10000">
                <a:moveTo>
                  <a:pt x="10000" y="44"/>
                </a:moveTo>
                <a:cubicBezTo>
                  <a:pt x="9833" y="-8"/>
                  <a:pt x="9717" y="-19"/>
                  <a:pt x="9556" y="44"/>
                </a:cubicBezTo>
                <a:cubicBezTo>
                  <a:pt x="9394" y="107"/>
                  <a:pt x="9175" y="213"/>
                  <a:pt x="9028" y="420"/>
                </a:cubicBezTo>
                <a:cubicBezTo>
                  <a:pt x="8878" y="628"/>
                  <a:pt x="8801" y="1247"/>
                  <a:pt x="8667" y="1288"/>
                </a:cubicBezTo>
                <a:cubicBezTo>
                  <a:pt x="8532" y="1328"/>
                  <a:pt x="8370" y="769"/>
                  <a:pt x="8222" y="665"/>
                </a:cubicBezTo>
                <a:cubicBezTo>
                  <a:pt x="8074" y="562"/>
                  <a:pt x="7889" y="562"/>
                  <a:pt x="7778" y="665"/>
                </a:cubicBezTo>
                <a:cubicBezTo>
                  <a:pt x="7667" y="769"/>
                  <a:pt x="7741" y="1080"/>
                  <a:pt x="7556" y="1288"/>
                </a:cubicBezTo>
                <a:cubicBezTo>
                  <a:pt x="7371" y="1495"/>
                  <a:pt x="6940" y="1846"/>
                  <a:pt x="6666" y="1909"/>
                </a:cubicBezTo>
                <a:cubicBezTo>
                  <a:pt x="6392" y="1972"/>
                  <a:pt x="6098" y="1561"/>
                  <a:pt x="5913" y="1664"/>
                </a:cubicBezTo>
                <a:cubicBezTo>
                  <a:pt x="5728" y="1768"/>
                  <a:pt x="5690" y="2387"/>
                  <a:pt x="5556" y="2531"/>
                </a:cubicBezTo>
                <a:cubicBezTo>
                  <a:pt x="5422" y="2676"/>
                  <a:pt x="5223" y="2635"/>
                  <a:pt x="5111" y="2531"/>
                </a:cubicBezTo>
                <a:cubicBezTo>
                  <a:pt x="4999" y="2427"/>
                  <a:pt x="4963" y="1909"/>
                  <a:pt x="4889" y="1909"/>
                </a:cubicBezTo>
                <a:cubicBezTo>
                  <a:pt x="4814" y="1909"/>
                  <a:pt x="4740" y="2220"/>
                  <a:pt x="4666" y="2531"/>
                </a:cubicBezTo>
                <a:cubicBezTo>
                  <a:pt x="4593" y="2842"/>
                  <a:pt x="4518" y="3463"/>
                  <a:pt x="4444" y="3775"/>
                </a:cubicBezTo>
                <a:cubicBezTo>
                  <a:pt x="4370" y="4086"/>
                  <a:pt x="4296" y="4190"/>
                  <a:pt x="4223" y="4397"/>
                </a:cubicBezTo>
                <a:cubicBezTo>
                  <a:pt x="4148" y="4604"/>
                  <a:pt x="4074" y="5018"/>
                  <a:pt x="4000" y="5018"/>
                </a:cubicBezTo>
                <a:cubicBezTo>
                  <a:pt x="3926" y="5018"/>
                  <a:pt x="3852" y="4397"/>
                  <a:pt x="3778" y="4397"/>
                </a:cubicBezTo>
                <a:cubicBezTo>
                  <a:pt x="3704" y="4397"/>
                  <a:pt x="3555" y="4707"/>
                  <a:pt x="3555" y="5018"/>
                </a:cubicBezTo>
                <a:cubicBezTo>
                  <a:pt x="3555" y="5329"/>
                  <a:pt x="3741" y="5847"/>
                  <a:pt x="3778" y="6261"/>
                </a:cubicBezTo>
                <a:cubicBezTo>
                  <a:pt x="3815" y="6677"/>
                  <a:pt x="3844" y="7300"/>
                  <a:pt x="3778" y="7506"/>
                </a:cubicBezTo>
                <a:cubicBezTo>
                  <a:pt x="3712" y="7712"/>
                  <a:pt x="3513" y="7499"/>
                  <a:pt x="3380" y="7496"/>
                </a:cubicBezTo>
                <a:cubicBezTo>
                  <a:pt x="3307" y="7289"/>
                  <a:pt x="3342" y="6259"/>
                  <a:pt x="3334" y="6261"/>
                </a:cubicBezTo>
                <a:cubicBezTo>
                  <a:pt x="3326" y="6263"/>
                  <a:pt x="3371" y="7091"/>
                  <a:pt x="3334" y="7506"/>
                </a:cubicBezTo>
                <a:cubicBezTo>
                  <a:pt x="3297" y="7920"/>
                  <a:pt x="3222" y="8334"/>
                  <a:pt x="3112" y="8749"/>
                </a:cubicBezTo>
                <a:cubicBezTo>
                  <a:pt x="3001" y="9164"/>
                  <a:pt x="2704" y="10096"/>
                  <a:pt x="2667" y="9993"/>
                </a:cubicBezTo>
                <a:cubicBezTo>
                  <a:pt x="2629" y="9889"/>
                  <a:pt x="2851" y="8645"/>
                  <a:pt x="2888" y="8127"/>
                </a:cubicBezTo>
                <a:cubicBezTo>
                  <a:pt x="2925" y="7609"/>
                  <a:pt x="2947" y="7276"/>
                  <a:pt x="2888" y="6884"/>
                </a:cubicBezTo>
                <a:cubicBezTo>
                  <a:pt x="2829" y="6492"/>
                  <a:pt x="2610" y="5669"/>
                  <a:pt x="2536" y="5772"/>
                </a:cubicBezTo>
                <a:cubicBezTo>
                  <a:pt x="2461" y="5877"/>
                  <a:pt x="2441" y="7014"/>
                  <a:pt x="2444" y="7506"/>
                </a:cubicBezTo>
                <a:cubicBezTo>
                  <a:pt x="2447" y="7998"/>
                  <a:pt x="2555" y="8516"/>
                  <a:pt x="2555" y="8723"/>
                </a:cubicBezTo>
                <a:cubicBezTo>
                  <a:pt x="2546" y="8957"/>
                  <a:pt x="2472" y="8723"/>
                  <a:pt x="2426" y="8620"/>
                </a:cubicBezTo>
                <a:cubicBezTo>
                  <a:pt x="2380" y="8490"/>
                  <a:pt x="2236" y="7519"/>
                  <a:pt x="2125" y="7415"/>
                </a:cubicBezTo>
                <a:cubicBezTo>
                  <a:pt x="2013" y="7312"/>
                  <a:pt x="1926" y="6988"/>
                  <a:pt x="1778" y="6884"/>
                </a:cubicBezTo>
                <a:cubicBezTo>
                  <a:pt x="1630" y="6780"/>
                  <a:pt x="1482" y="6366"/>
                  <a:pt x="1333" y="6261"/>
                </a:cubicBezTo>
                <a:cubicBezTo>
                  <a:pt x="1186" y="6158"/>
                  <a:pt x="1037" y="6158"/>
                  <a:pt x="889" y="6261"/>
                </a:cubicBezTo>
                <a:cubicBezTo>
                  <a:pt x="740" y="6366"/>
                  <a:pt x="592" y="6780"/>
                  <a:pt x="444" y="6884"/>
                </a:cubicBezTo>
                <a:cubicBezTo>
                  <a:pt x="296" y="6988"/>
                  <a:pt x="37" y="6780"/>
                  <a:pt x="0" y="6884"/>
                </a:cubicBezTo>
                <a:lnTo>
                  <a:pt x="222" y="7506"/>
                </a:lnTo>
                <a:cubicBezTo>
                  <a:pt x="296" y="7713"/>
                  <a:pt x="444" y="7920"/>
                  <a:pt x="444" y="8127"/>
                </a:cubicBezTo>
                <a:cubicBezTo>
                  <a:pt x="444" y="8334"/>
                  <a:pt x="296" y="8542"/>
                  <a:pt x="222" y="8749"/>
                </a:cubicBezTo>
                <a:lnTo>
                  <a:pt x="0" y="9371"/>
                </a:lnTo>
              </a:path>
            </a:pathLst>
          </a:custGeom>
          <a:noFill/>
          <a:ln w="63500" cmpd="sng">
            <a:solidFill>
              <a:srgbClr val="FF0000"/>
            </a:solidFill>
            <a:round/>
          </a:ln>
          <a:effectLst/>
        </p:spPr>
        <p:txBody>
          <a:bodyPr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798879" y="6235700"/>
            <a:ext cx="3124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中国</a:t>
            </a:r>
            <a:r>
              <a:rPr lang="en-US" altLang="zh-CN" sz="2400" b="1" dirty="0" smtClean="0"/>
              <a:t>1</a:t>
            </a:r>
            <a:r>
              <a:rPr lang="zh-CN" altLang="en-US" sz="2400" b="1" dirty="0" smtClean="0"/>
              <a:t>月平均气温分布</a:t>
            </a:r>
            <a:endParaRPr lang="zh-CN" altLang="en-US" sz="2400" b="1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25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6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 bldLvl="0" animBg="1"/>
      <p:bldP spid="6150" grpId="0" animBg="1"/>
      <p:bldP spid="6151" grpId="0" autoUpdateAnimBg="0"/>
      <p:bldP spid="615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80"/>
          <a:stretch>
            <a:fillRect/>
          </a:stretch>
        </p:blipFill>
        <p:spPr bwMode="auto">
          <a:xfrm>
            <a:off x="1251585" y="115553"/>
            <a:ext cx="9144000" cy="688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780415" y="236855"/>
            <a:ext cx="3981450" cy="521970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说出图中气候</a:t>
            </a:r>
            <a:r>
              <a:rPr lang="zh-CN" altLang="en-US" sz="28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</a:t>
            </a:r>
            <a:endParaRPr lang="zh-CN" altLang="en-US" sz="2800" b="1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597140" y="1466215"/>
            <a:ext cx="6889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941185" y="4398010"/>
            <a:ext cx="12261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 flipH="1">
            <a:off x="6560820" y="5996305"/>
            <a:ext cx="7385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708015" y="3136900"/>
            <a:ext cx="7759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623310" y="3230880"/>
            <a:ext cx="9886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en-US" altLang="zh-CN" sz="36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16380" y="5189220"/>
            <a:ext cx="1917700" cy="1574165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1595" y="23495"/>
            <a:ext cx="53073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一、填空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065" y="648970"/>
            <a:ext cx="1215390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.我国降水由________________向_________________减少。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.800mm降水量线经过__________________一线，其南侧是_______(干湿）地区，北侧是________（干湿）地区。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.我国东部自北向南有__________,_____________,______________三种季风气候。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345" y="3613785"/>
            <a:ext cx="3454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二、选择题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3345" y="4256405"/>
            <a:ext cx="1199134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下列城市，降水最多的是（       ）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A.武汉            B.北京               C.呼和浩特         D.福州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世界上大多数动植物都能在我国找到适合生长的地方，是因为我国（     ）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季风气候显著	     B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气候复杂多样      C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夏季普遍高温	 D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雨热同期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WordArt 2"/>
          <p:cNvSpPr>
            <a:spLocks noChangeArrowheads="1" noChangeShapeType="1"/>
          </p:cNvSpPr>
          <p:nvPr/>
        </p:nvSpPr>
        <p:spPr bwMode="auto">
          <a:xfrm>
            <a:off x="738388" y="277357"/>
            <a:ext cx="1515414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kern="10">
                <a:ln w="12700" cmpd="sng">
                  <a:solidFill>
                    <a:srgbClr val="EAEAEA"/>
                  </a:solidFill>
                  <a:round/>
                </a:ln>
                <a:solidFill>
                  <a:srgbClr val="1C3E2A"/>
                </a:solidFill>
                <a:effectLst>
                  <a:outerShdw dist="35921" dir="2700000" sy="50000" kx="2115830" algn="bl" rotWithShape="0">
                    <a:srgbClr val="C0C0C0">
                      <a:alpha val="75999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课堂练习</a:t>
            </a:r>
            <a:endParaRPr lang="zh-CN" altLang="en-US" sz="3600" kern="10">
              <a:ln w="12700" cmpd="sng">
                <a:solidFill>
                  <a:srgbClr val="EAEAEA"/>
                </a:solidFill>
                <a:round/>
              </a:ln>
              <a:solidFill>
                <a:srgbClr val="1C3E2A"/>
              </a:solidFill>
              <a:effectLst>
                <a:outerShdw dist="35921" dir="2700000" sy="50000" kx="2115830" algn="bl" rotWithShape="0">
                  <a:srgbClr val="C0C0C0">
                    <a:alpha val="75999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334851" y="1152160"/>
            <a:ext cx="11171349" cy="492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 indent="2667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</a:pPr>
            <a:r>
              <a:rPr lang="zh-CN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．下列关于我国气温的叙述，正确的是       （      ）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．漠河是我国冬季和夏季气温最低的地方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．吐鲁番盆地是我国冬季气温最高的地方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．青藏高原是我国夏季气温最低的地方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．海南岛是我国夏季气温最高的地方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zh-CN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．下列三城市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的降水量由大到小依次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        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      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．长沙、哈尔滨、广州         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．广州、长沙、哈尔滨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．长沙、广州、哈尔滨         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．哈尔滨、长沙、广州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zh-CN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．我国东南部降水比西北部降水多的原因是（      ）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．东南部离海洋近，西北部离海洋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远    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．东南部受夏季风影响不明显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．西北部比东南部离大西洋较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远           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．东南部的纬度比西北部低 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7077149" y="1152160"/>
            <a:ext cx="47885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zh-CN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69" name="Rectangle 5"/>
          <p:cNvSpPr>
            <a:spLocks noChangeArrowheads="1"/>
          </p:cNvSpPr>
          <p:nvPr/>
        </p:nvSpPr>
        <p:spPr bwMode="auto">
          <a:xfrm>
            <a:off x="7188386" y="3249777"/>
            <a:ext cx="44598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zh-CN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zh-CN" sz="3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70" name="Rectangle 6"/>
          <p:cNvSpPr>
            <a:spLocks noChangeArrowheads="1"/>
          </p:cNvSpPr>
          <p:nvPr/>
        </p:nvSpPr>
        <p:spPr bwMode="auto">
          <a:xfrm>
            <a:off x="6942636" y="4636712"/>
            <a:ext cx="49149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zh-CN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 bldLvl="0" animBg="1" autoUpdateAnimBg="0"/>
      <p:bldP spid="11269" grpId="0" bldLvl="0" animBg="1" autoUpdateAnimBg="0"/>
      <p:bldP spid="11270" grpId="0" bldLvl="0" animBg="1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06830" y="2312035"/>
            <a:ext cx="982789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0" b="1">
                <a:solidFill>
                  <a:srgbClr val="FFFF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我国显著的季风气候</a:t>
            </a:r>
            <a:endParaRPr lang="zh-CN" altLang="en-US" sz="8000" b="1">
              <a:solidFill>
                <a:srgbClr val="FFFF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CFCFD"/>
              </a:clrFrom>
              <a:clrTo>
                <a:srgbClr val="FCFC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8" b="4883"/>
          <a:stretch>
            <a:fillRect/>
          </a:stretch>
        </p:blipFill>
        <p:spPr bwMode="auto">
          <a:xfrm>
            <a:off x="3987423" y="945357"/>
            <a:ext cx="8138038" cy="582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19" name="Text Box 3"/>
          <p:cNvSpPr txBox="1">
            <a:spLocks noChangeArrowheads="1"/>
          </p:cNvSpPr>
          <p:nvPr/>
        </p:nvSpPr>
        <p:spPr bwMode="auto">
          <a:xfrm rot="732447">
            <a:off x="9237002" y="1441276"/>
            <a:ext cx="368935" cy="1274346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大兴安岭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0" name="Text Box 4"/>
          <p:cNvSpPr txBox="1">
            <a:spLocks noChangeArrowheads="1"/>
          </p:cNvSpPr>
          <p:nvPr/>
        </p:nvSpPr>
        <p:spPr bwMode="auto">
          <a:xfrm rot="21258232">
            <a:off x="8004257" y="3164392"/>
            <a:ext cx="738664" cy="274638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山阴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1" name="Text Box 5"/>
          <p:cNvSpPr txBox="1">
            <a:spLocks noChangeArrowheads="1"/>
          </p:cNvSpPr>
          <p:nvPr/>
        </p:nvSpPr>
        <p:spPr bwMode="auto">
          <a:xfrm rot="432445">
            <a:off x="7589520" y="3382010"/>
            <a:ext cx="368935" cy="949325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贺兰山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3" name="Text Box 7"/>
          <p:cNvSpPr txBox="1">
            <a:spLocks noChangeArrowheads="1"/>
          </p:cNvSpPr>
          <p:nvPr/>
        </p:nvSpPr>
        <p:spPr bwMode="auto">
          <a:xfrm>
            <a:off x="171935" y="1877263"/>
            <a:ext cx="3536616" cy="230695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l"/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、什么是季风区？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、季风区和非季风区的分界线是什么？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4" name="Text Box 8"/>
          <p:cNvSpPr txBox="1">
            <a:spLocks noChangeArrowheads="1"/>
          </p:cNvSpPr>
          <p:nvPr/>
        </p:nvSpPr>
        <p:spPr bwMode="auto">
          <a:xfrm>
            <a:off x="172028" y="2357474"/>
            <a:ext cx="292608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夏季风影响到的区域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5" name="Text Box 9"/>
          <p:cNvSpPr txBox="1">
            <a:spLocks noChangeArrowheads="1"/>
          </p:cNvSpPr>
          <p:nvPr/>
        </p:nvSpPr>
        <p:spPr bwMode="auto">
          <a:xfrm rot="18965797">
            <a:off x="6599467" y="3500803"/>
            <a:ext cx="369332" cy="1613711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巴颜喀拉山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6" name="Text Box 10"/>
          <p:cNvSpPr txBox="1">
            <a:spLocks noChangeArrowheads="1"/>
          </p:cNvSpPr>
          <p:nvPr/>
        </p:nvSpPr>
        <p:spPr bwMode="auto">
          <a:xfrm rot="18425797">
            <a:off x="5645595" y="3981609"/>
            <a:ext cx="369332" cy="1254884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冈底斯山</a:t>
            </a: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7" name="Rectangle 11"/>
          <p:cNvSpPr>
            <a:spLocks noChangeArrowheads="1"/>
          </p:cNvSpPr>
          <p:nvPr/>
        </p:nvSpPr>
        <p:spPr bwMode="auto">
          <a:xfrm>
            <a:off x="171935" y="4646174"/>
            <a:ext cx="3302196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大兴安岭</a:t>
            </a:r>
            <a:r>
              <a:rPr lang="zh-CN" altLang="zh-CN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阴山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山脉</a:t>
            </a:r>
            <a:r>
              <a:rPr lang="zh-CN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endParaRPr lang="zh-CN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贺兰山</a:t>
            </a:r>
            <a:r>
              <a:rPr lang="zh-CN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巴颜喀拉山脉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冈底斯山脉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BEF"/>
              </a:clrFrom>
              <a:clrTo>
                <a:srgbClr val="FFFBE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12183414" cy="14166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9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9" grpId="0" bldLvl="0" animBg="1" autoUpdateAnimBg="0"/>
      <p:bldP spid="9220" grpId="0" bldLvl="0" animBg="1" autoUpdateAnimBg="0"/>
      <p:bldP spid="9221" grpId="0" bldLvl="0" animBg="1" autoUpdateAnimBg="0"/>
      <p:bldP spid="9224" grpId="0" bldLvl="0" animBg="1" autoUpdateAnimBg="0"/>
      <p:bldP spid="9225" grpId="0" bldLvl="0" animBg="1" autoUpdateAnimBg="0"/>
      <p:bldP spid="9226" grpId="0" bldLvl="0" animBg="1" autoUpdateAnimBg="0"/>
      <p:bldP spid="922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CFCFD"/>
              </a:clrFrom>
              <a:clrTo>
                <a:srgbClr val="FCFC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8" b="4883"/>
          <a:stretch>
            <a:fillRect/>
          </a:stretch>
        </p:blipFill>
        <p:spPr bwMode="auto">
          <a:xfrm>
            <a:off x="20955" y="-508000"/>
            <a:ext cx="7792720" cy="5332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5605" name="表格 25604"/>
          <p:cNvGraphicFramePr/>
          <p:nvPr/>
        </p:nvGraphicFramePr>
        <p:xfrm>
          <a:off x="382905" y="4750435"/>
          <a:ext cx="10988040" cy="2283460"/>
        </p:xfrm>
        <a:graphic>
          <a:graphicData uri="http://schemas.openxmlformats.org/drawingml/2006/table">
            <a:tbl>
              <a:tblPr/>
              <a:tblGrid>
                <a:gridCol w="2001520"/>
                <a:gridCol w="3079750"/>
                <a:gridCol w="2101215"/>
                <a:gridCol w="1646555"/>
                <a:gridCol w="2159000"/>
              </a:tblGrid>
              <a:tr h="8953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项目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发源地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风向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性质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FFFF00"/>
                          </a:solidFill>
                        </a:rPr>
                        <a:t>对气候的影响</a:t>
                      </a:r>
                      <a:endParaRPr lang="zh-CN" altLang="en-US" sz="24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601662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冬季风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CC33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5651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夏季风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2649855" y="5671185"/>
            <a:ext cx="27082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西伯利亚、蒙古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49950" y="5671185"/>
            <a:ext cx="1776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西北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87970" y="5671185"/>
            <a:ext cx="14363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干冷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324340" y="5671185"/>
            <a:ext cx="21577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寒冷干燥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66975" y="6330315"/>
            <a:ext cx="2891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太平洋、印度洋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69255" y="6330315"/>
            <a:ext cx="2098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东南、西南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80045" y="6330315"/>
            <a:ext cx="12522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暖湿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324340" y="6330315"/>
            <a:ext cx="1657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高温多雨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813675" y="1779905"/>
            <a:ext cx="412559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zh-CN" altLang="en-US" sz="2800" b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中国季风气候显著的原因：</a:t>
            </a:r>
            <a:endParaRPr lang="zh-CN" altLang="en-US" sz="2800" b="1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900795" y="2291080"/>
            <a:ext cx="27012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海陆位置的影响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055235" y="136525"/>
            <a:ext cx="5613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48455" y="1360170"/>
            <a:ext cx="574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35680" y="1795780"/>
            <a:ext cx="6381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922905" y="2291080"/>
            <a:ext cx="6127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730375" y="2813050"/>
            <a:ext cx="9194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CFCFD"/>
              </a:clrFrom>
              <a:clrTo>
                <a:srgbClr val="FCFC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8" b="4883"/>
          <a:stretch>
            <a:fillRect/>
          </a:stretch>
        </p:blipFill>
        <p:spPr bwMode="auto">
          <a:xfrm>
            <a:off x="180305" y="1177519"/>
            <a:ext cx="7753082" cy="5680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Text Box 3"/>
          <p:cNvSpPr txBox="1">
            <a:spLocks noChangeArrowheads="1"/>
          </p:cNvSpPr>
          <p:nvPr/>
        </p:nvSpPr>
        <p:spPr bwMode="auto">
          <a:xfrm>
            <a:off x="1584325" y="1317626"/>
            <a:ext cx="184731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algn="l"/>
            <a:endParaRPr lang="zh-CN" altLang="zh-CN" sz="2800" b="1">
              <a:solidFill>
                <a:srgbClr val="1D201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44" name="Rectangle 4"/>
          <p:cNvSpPr>
            <a:spLocks noChangeArrowheads="1"/>
          </p:cNvSpPr>
          <p:nvPr/>
        </p:nvSpPr>
        <p:spPr bwMode="auto">
          <a:xfrm>
            <a:off x="8285542" y="2422110"/>
            <a:ext cx="3301285" cy="119888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l"/>
            <a:r>
              <a:rPr lang="en-US" altLang="zh-CN" sz="24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季风区</a:t>
            </a:r>
            <a:r>
              <a:rPr lang="zh-CN" altLang="en-US" sz="24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内，夏季盛行来自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海洋的夏季风，降水丰富。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45" name="Rectangle 5"/>
          <p:cNvSpPr>
            <a:spLocks noChangeArrowheads="1"/>
          </p:cNvSpPr>
          <p:nvPr/>
        </p:nvSpPr>
        <p:spPr bwMode="auto">
          <a:xfrm>
            <a:off x="8465248" y="5123073"/>
            <a:ext cx="3717701" cy="156966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非季风区</a:t>
            </a:r>
            <a:r>
              <a:rPr lang="zh-CN" altLang="en-US" sz="24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内，受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海陆位置、地形</a:t>
            </a:r>
            <a:r>
              <a:rPr lang="zh-CN" altLang="en-US" sz="2400" b="1" dirty="0" smtClean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等因素</a:t>
            </a:r>
            <a:r>
              <a:rPr lang="zh-CN" altLang="en-US" sz="24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的制约，夏季风很难到达，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降水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稀少</a:t>
            </a:r>
            <a:r>
              <a:rPr lang="zh-CN" altLang="en-US" sz="24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，全年都比较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干旱</a:t>
            </a:r>
            <a:r>
              <a:rPr lang="zh-CN" altLang="en-US" sz="24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400" b="1" dirty="0">
              <a:solidFill>
                <a:srgbClr val="1D201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BEF"/>
              </a:clrFrom>
              <a:clrTo>
                <a:srgbClr val="FFFBE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12183414" cy="141667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285480" y="1778000"/>
            <a:ext cx="25171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季风区：</a:t>
            </a:r>
            <a:endParaRPr lang="zh-CN" altLang="en-US" sz="3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465185" y="4601210"/>
            <a:ext cx="23450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非季风区：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795655"/>
            <a:ext cx="8961120" cy="52197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是导致中国降水时空分布不均的主要原因。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0" y="795655"/>
            <a:ext cx="23622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夏季风的影响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244" grpId="0" animBg="1"/>
      <p:bldP spid="10245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2411813" y="6262132"/>
            <a:ext cx="4267200" cy="533400"/>
          </a:xfrm>
          <a:prstGeom prst="rect">
            <a:avLst/>
          </a:prstGeom>
          <a:solidFill>
            <a:schemeClr val="tx1"/>
          </a:solidFill>
          <a:ln w="9525" cmpd="sng">
            <a:noFill/>
            <a:miter lim="800000"/>
          </a:ln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lang="zh-CN" altLang="en-US" sz="2800" b="1" dirty="0">
                <a:solidFill>
                  <a:schemeClr val="bg1"/>
                </a:solidFill>
                <a:ea typeface="隶书" panose="02010509060101010101" pitchFamily="49" charset="-122"/>
              </a:rPr>
              <a:t>我国东部地区主要雨带图</a:t>
            </a:r>
            <a:endParaRPr lang="zh-CN" altLang="en-US" sz="2800" b="1" dirty="0">
              <a:solidFill>
                <a:schemeClr val="bg1"/>
              </a:solidFill>
              <a:ea typeface="隶书" panose="02010509060101010101" pitchFamily="49" charset="-122"/>
            </a:endParaRPr>
          </a:p>
        </p:txBody>
      </p:sp>
      <p:pic>
        <p:nvPicPr>
          <p:cNvPr id="16387" name="Picture 3" descr="雨带1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6" y="1293256"/>
            <a:ext cx="6308725" cy="491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4456513" y="5304869"/>
            <a:ext cx="2032000" cy="466725"/>
          </a:xfrm>
          <a:prstGeom prst="rect">
            <a:avLst/>
          </a:prstGeom>
          <a:solidFill>
            <a:srgbClr val="00FFFF">
              <a:alpha val="50000"/>
            </a:srgbClr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>
                <a:solidFill>
                  <a:srgbClr val="0000FF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华南沿海地区</a:t>
            </a:r>
            <a:endParaRPr lang="zh-CN" altLang="en-US" sz="2400" b="1">
              <a:solidFill>
                <a:srgbClr val="0000FF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16389" name="Text Box 5"/>
          <p:cNvSpPr txBox="1">
            <a:spLocks noChangeArrowheads="1"/>
          </p:cNvSpPr>
          <p:nvPr/>
        </p:nvSpPr>
        <p:spPr bwMode="auto">
          <a:xfrm>
            <a:off x="4396189" y="4466669"/>
            <a:ext cx="2338387" cy="466725"/>
          </a:xfrm>
          <a:prstGeom prst="rect">
            <a:avLst/>
          </a:prstGeom>
          <a:solidFill>
            <a:srgbClr val="00FFFF">
              <a:alpha val="50000"/>
            </a:srgbClr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长江中下游地区</a:t>
            </a:r>
            <a:endParaRPr lang="zh-CN" altLang="en-US" sz="2400" b="1" dirty="0">
              <a:solidFill>
                <a:srgbClr val="0000FF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16390" name="Text Box 6"/>
          <p:cNvSpPr txBox="1">
            <a:spLocks noChangeArrowheads="1"/>
          </p:cNvSpPr>
          <p:nvPr/>
        </p:nvSpPr>
        <p:spPr bwMode="auto">
          <a:xfrm>
            <a:off x="4661301" y="3263344"/>
            <a:ext cx="1725613" cy="466725"/>
          </a:xfrm>
          <a:prstGeom prst="rect">
            <a:avLst/>
          </a:prstGeom>
          <a:solidFill>
            <a:srgbClr val="00FFFF">
              <a:alpha val="50000"/>
            </a:srgbClr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华北、东北</a:t>
            </a:r>
            <a:endParaRPr lang="zh-CN" altLang="en-US" sz="2400" b="1" dirty="0">
              <a:solidFill>
                <a:srgbClr val="0000FF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grpSp>
        <p:nvGrpSpPr>
          <p:cNvPr id="16391" name="Group 7"/>
          <p:cNvGrpSpPr/>
          <p:nvPr/>
        </p:nvGrpSpPr>
        <p:grpSpPr bwMode="auto">
          <a:xfrm>
            <a:off x="4737500" y="5685869"/>
            <a:ext cx="1109663" cy="473075"/>
            <a:chOff x="0" y="0"/>
            <a:chExt cx="699" cy="298"/>
          </a:xfrm>
        </p:grpSpPr>
        <p:sp>
          <p:nvSpPr>
            <p:cNvPr id="16392" name="AutoShape 8"/>
            <p:cNvSpPr>
              <a:spLocks noChangeArrowheads="1"/>
            </p:cNvSpPr>
            <p:nvPr/>
          </p:nvSpPr>
          <p:spPr bwMode="auto">
            <a:xfrm rot="16200000">
              <a:off x="409" y="29"/>
              <a:ext cx="288" cy="250"/>
            </a:xfrm>
            <a:custGeom>
              <a:avLst/>
              <a:gdLst>
                <a:gd name="G0" fmla="+- 16200 0 0"/>
                <a:gd name="G1" fmla="+- 5400 0 0"/>
                <a:gd name="G2" fmla="+- 21600 0 5400"/>
                <a:gd name="G3" fmla="+- 10800 0 5400"/>
                <a:gd name="G4" fmla="+- 21600 0 16200"/>
                <a:gd name="G5" fmla="*/ G4 G3 10800"/>
                <a:gd name="G6" fmla="+- 21600 0 G5"/>
                <a:gd name="T0" fmla="*/ 16200 w 21600"/>
                <a:gd name="T1" fmla="*/ 0 h 21600"/>
                <a:gd name="T2" fmla="*/ 0 w 21600"/>
                <a:gd name="T3" fmla="*/ 10800 h 21600"/>
                <a:gd name="T4" fmla="*/ 16200 w 21600"/>
                <a:gd name="T5" fmla="*/ 21600 h 21600"/>
                <a:gd name="T6" fmla="*/ 21600 w 21600"/>
                <a:gd name="T7" fmla="*/ 1080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G1 h 21600"/>
                <a:gd name="T14" fmla="*/ G6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solidFill>
              <a:srgbClr val="FF33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6393" name="Text Box 9"/>
            <p:cNvSpPr txBox="1">
              <a:spLocks noChangeArrowheads="1"/>
            </p:cNvSpPr>
            <p:nvPr/>
          </p:nvSpPr>
          <p:spPr bwMode="auto">
            <a:xfrm>
              <a:off x="0" y="0"/>
              <a:ext cx="69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4—5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月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394" name="Group 10"/>
          <p:cNvGrpSpPr/>
          <p:nvPr/>
        </p:nvGrpSpPr>
        <p:grpSpPr bwMode="auto">
          <a:xfrm>
            <a:off x="4737500" y="4863543"/>
            <a:ext cx="1109663" cy="538163"/>
            <a:chOff x="0" y="0"/>
            <a:chExt cx="699" cy="339"/>
          </a:xfrm>
        </p:grpSpPr>
        <p:sp>
          <p:nvSpPr>
            <p:cNvPr id="16395" name="AutoShape 11"/>
            <p:cNvSpPr>
              <a:spLocks noChangeArrowheads="1"/>
            </p:cNvSpPr>
            <p:nvPr/>
          </p:nvSpPr>
          <p:spPr bwMode="auto">
            <a:xfrm rot="16200000">
              <a:off x="428" y="0"/>
              <a:ext cx="250" cy="250"/>
            </a:xfrm>
            <a:custGeom>
              <a:avLst/>
              <a:gdLst>
                <a:gd name="G0" fmla="+- 16200 0 0"/>
                <a:gd name="G1" fmla="+- 5400 0 0"/>
                <a:gd name="G2" fmla="+- 21600 0 5400"/>
                <a:gd name="G3" fmla="+- 10800 0 5400"/>
                <a:gd name="G4" fmla="+- 21600 0 16200"/>
                <a:gd name="G5" fmla="*/ G4 G3 10800"/>
                <a:gd name="G6" fmla="+- 21600 0 G5"/>
                <a:gd name="T0" fmla="*/ 16200 w 21600"/>
                <a:gd name="T1" fmla="*/ 0 h 21600"/>
                <a:gd name="T2" fmla="*/ 0 w 21600"/>
                <a:gd name="T3" fmla="*/ 10800 h 21600"/>
                <a:gd name="T4" fmla="*/ 16200 w 21600"/>
                <a:gd name="T5" fmla="*/ 21600 h 21600"/>
                <a:gd name="T6" fmla="*/ 21600 w 21600"/>
                <a:gd name="T7" fmla="*/ 1080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G1 h 21600"/>
                <a:gd name="T14" fmla="*/ G6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solidFill>
              <a:srgbClr val="FF33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6396" name="Text Box 12"/>
            <p:cNvSpPr txBox="1">
              <a:spLocks noChangeArrowheads="1"/>
            </p:cNvSpPr>
            <p:nvPr/>
          </p:nvSpPr>
          <p:spPr bwMode="auto">
            <a:xfrm>
              <a:off x="0" y="48"/>
              <a:ext cx="69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6—7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月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397" name="Group 13"/>
          <p:cNvGrpSpPr/>
          <p:nvPr/>
        </p:nvGrpSpPr>
        <p:grpSpPr bwMode="auto">
          <a:xfrm>
            <a:off x="4545413" y="3736419"/>
            <a:ext cx="1268412" cy="746125"/>
            <a:chOff x="0" y="0"/>
            <a:chExt cx="799" cy="470"/>
          </a:xfrm>
        </p:grpSpPr>
        <p:sp>
          <p:nvSpPr>
            <p:cNvPr id="16398" name="AutoShape 14"/>
            <p:cNvSpPr>
              <a:spLocks noChangeArrowheads="1"/>
            </p:cNvSpPr>
            <p:nvPr/>
          </p:nvSpPr>
          <p:spPr bwMode="auto">
            <a:xfrm rot="16200000">
              <a:off x="439" y="110"/>
              <a:ext cx="470" cy="250"/>
            </a:xfrm>
            <a:custGeom>
              <a:avLst/>
              <a:gdLst>
                <a:gd name="G0" fmla="+- 16200 0 0"/>
                <a:gd name="G1" fmla="+- 5400 0 0"/>
                <a:gd name="G2" fmla="+- 21600 0 5400"/>
                <a:gd name="G3" fmla="+- 10800 0 5400"/>
                <a:gd name="G4" fmla="+- 21600 0 16200"/>
                <a:gd name="G5" fmla="*/ G4 G3 10800"/>
                <a:gd name="G6" fmla="+- 21600 0 G5"/>
                <a:gd name="T0" fmla="*/ 16200 w 21600"/>
                <a:gd name="T1" fmla="*/ 0 h 21600"/>
                <a:gd name="T2" fmla="*/ 0 w 21600"/>
                <a:gd name="T3" fmla="*/ 10800 h 21600"/>
                <a:gd name="T4" fmla="*/ 16200 w 21600"/>
                <a:gd name="T5" fmla="*/ 21600 h 21600"/>
                <a:gd name="T6" fmla="*/ 21600 w 21600"/>
                <a:gd name="T7" fmla="*/ 1080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G1 h 21600"/>
                <a:gd name="T14" fmla="*/ G6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solidFill>
              <a:srgbClr val="FF33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6399" name="Text Box 15"/>
            <p:cNvSpPr txBox="1">
              <a:spLocks noChangeArrowheads="1"/>
            </p:cNvSpPr>
            <p:nvPr/>
          </p:nvSpPr>
          <p:spPr bwMode="auto">
            <a:xfrm>
              <a:off x="0" y="134"/>
              <a:ext cx="69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7—8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月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400" name="Group 16"/>
          <p:cNvGrpSpPr/>
          <p:nvPr/>
        </p:nvGrpSpPr>
        <p:grpSpPr bwMode="auto">
          <a:xfrm>
            <a:off x="6331350" y="3491943"/>
            <a:ext cx="952500" cy="2209800"/>
            <a:chOff x="0" y="0"/>
            <a:chExt cx="600" cy="1392"/>
          </a:xfrm>
        </p:grpSpPr>
        <p:sp>
          <p:nvSpPr>
            <p:cNvPr id="16401" name="AutoShape 17"/>
            <p:cNvSpPr>
              <a:spLocks noChangeArrowheads="1"/>
            </p:cNvSpPr>
            <p:nvPr/>
          </p:nvSpPr>
          <p:spPr bwMode="auto">
            <a:xfrm>
              <a:off x="0" y="0"/>
              <a:ext cx="192" cy="1392"/>
            </a:xfrm>
            <a:prstGeom prst="curvedLeftArrow">
              <a:avLst>
                <a:gd name="adj1" fmla="val 145000"/>
                <a:gd name="adj2" fmla="val 290000"/>
                <a:gd name="adj3" fmla="val 33333"/>
              </a:avLst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6402" name="Text Box 18"/>
            <p:cNvSpPr txBox="1">
              <a:spLocks noChangeArrowheads="1"/>
            </p:cNvSpPr>
            <p:nvPr/>
          </p:nvSpPr>
          <p:spPr bwMode="auto">
            <a:xfrm>
              <a:off x="192" y="566"/>
              <a:ext cx="408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9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月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403" name="Group 19"/>
          <p:cNvGrpSpPr/>
          <p:nvPr/>
        </p:nvGrpSpPr>
        <p:grpSpPr bwMode="auto">
          <a:xfrm>
            <a:off x="5858276" y="5685868"/>
            <a:ext cx="995363" cy="468313"/>
            <a:chOff x="0" y="0"/>
            <a:chExt cx="627" cy="295"/>
          </a:xfrm>
        </p:grpSpPr>
        <p:sp>
          <p:nvSpPr>
            <p:cNvPr id="16404" name="AutoShape 20"/>
            <p:cNvSpPr>
              <a:spLocks noChangeArrowheads="1"/>
            </p:cNvSpPr>
            <p:nvPr/>
          </p:nvSpPr>
          <p:spPr bwMode="auto">
            <a:xfrm rot="5400000">
              <a:off x="-14" y="27"/>
              <a:ext cx="282" cy="253"/>
            </a:xfrm>
            <a:custGeom>
              <a:avLst/>
              <a:gdLst>
                <a:gd name="G0" fmla="+- 16200 0 0"/>
                <a:gd name="G1" fmla="+- 5400 0 0"/>
                <a:gd name="G2" fmla="+- 21600 0 5400"/>
                <a:gd name="G3" fmla="+- 10800 0 5400"/>
                <a:gd name="G4" fmla="+- 21600 0 16200"/>
                <a:gd name="G5" fmla="*/ G4 G3 10800"/>
                <a:gd name="G6" fmla="+- 21600 0 G5"/>
                <a:gd name="T0" fmla="*/ 16200 w 21600"/>
                <a:gd name="T1" fmla="*/ 0 h 21600"/>
                <a:gd name="T2" fmla="*/ 0 w 21600"/>
                <a:gd name="T3" fmla="*/ 10800 h 21600"/>
                <a:gd name="T4" fmla="*/ 16200 w 21600"/>
                <a:gd name="T5" fmla="*/ 21600 h 21600"/>
                <a:gd name="T6" fmla="*/ 21600 w 21600"/>
                <a:gd name="T7" fmla="*/ 1080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G1 h 21600"/>
                <a:gd name="T14" fmla="*/ G6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6405" name="Text Box 21"/>
            <p:cNvSpPr txBox="1">
              <a:spLocks noChangeArrowheads="1"/>
            </p:cNvSpPr>
            <p:nvPr/>
          </p:nvSpPr>
          <p:spPr bwMode="auto">
            <a:xfrm>
              <a:off x="122" y="0"/>
              <a:ext cx="505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10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月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16416" name="Rectangle 32"/>
          <p:cNvSpPr>
            <a:spLocks noChangeArrowheads="1"/>
          </p:cNvSpPr>
          <p:nvPr/>
        </p:nvSpPr>
        <p:spPr bwMode="auto">
          <a:xfrm>
            <a:off x="107323" y="2512456"/>
            <a:ext cx="762000" cy="3076575"/>
          </a:xfrm>
          <a:prstGeom prst="rect">
            <a:avLst/>
          </a:prstGeom>
          <a:gradFill rotWithShape="0">
            <a:gsLst>
              <a:gs pos="0">
                <a:srgbClr val="FFF200"/>
              </a:gs>
              <a:gs pos="45000">
                <a:srgbClr val="FF7A00"/>
              </a:gs>
              <a:gs pos="70000">
                <a:srgbClr val="FF0300"/>
              </a:gs>
              <a:gs pos="100000">
                <a:srgbClr val="4D0808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lang="zh-CN" altLang="en-US" sz="3200" b="1" i="1">
                <a:solidFill>
                  <a:schemeClr val="bg1"/>
                </a:solidFill>
                <a:ea typeface="华文楷体" panose="02010600040101010101" pitchFamily="2" charset="-122"/>
              </a:rPr>
              <a:t>夏季风的进退</a:t>
            </a:r>
            <a:endParaRPr lang="zh-CN" altLang="en-US" sz="2800" b="1">
              <a:ea typeface="华文楷体" panose="02010600040101010101" pitchFamily="2" charset="-122"/>
            </a:endParaRPr>
          </a:p>
        </p:txBody>
      </p:sp>
      <p:sp>
        <p:nvSpPr>
          <p:cNvPr id="16417" name="AutoShape 33"/>
          <p:cNvSpPr>
            <a:spLocks noChangeArrowheads="1"/>
          </p:cNvSpPr>
          <p:nvPr/>
        </p:nvSpPr>
        <p:spPr bwMode="auto">
          <a:xfrm>
            <a:off x="790975" y="3796744"/>
            <a:ext cx="762000" cy="288925"/>
          </a:xfrm>
          <a:prstGeom prst="notchedRightArrow">
            <a:avLst>
              <a:gd name="adj1" fmla="val 50000"/>
              <a:gd name="adj2" fmla="val 65934"/>
            </a:avLst>
          </a:prstGeom>
          <a:solidFill>
            <a:srgbClr val="FF99FF"/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b="1"/>
          </a:p>
        </p:txBody>
      </p:sp>
      <p:sp>
        <p:nvSpPr>
          <p:cNvPr id="16421" name="Text Box 37"/>
          <p:cNvSpPr txBox="1">
            <a:spLocks noChangeArrowheads="1"/>
          </p:cNvSpPr>
          <p:nvPr/>
        </p:nvSpPr>
        <p:spPr bwMode="auto">
          <a:xfrm>
            <a:off x="1629175" y="3555443"/>
            <a:ext cx="1828800" cy="958850"/>
          </a:xfrm>
          <a:prstGeom prst="rect">
            <a:avLst/>
          </a:prstGeom>
          <a:solidFill>
            <a:srgbClr val="00FFFF">
              <a:alpha val="50000"/>
            </a:srgbClr>
          </a:solidFill>
          <a:ln w="12700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东部地区雨带推移</a:t>
            </a:r>
            <a:endParaRPr lang="zh-CN" altLang="en-US" sz="2800" b="1" dirty="0">
              <a:solidFill>
                <a:srgbClr val="0000FF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16422" name="AutoShape 38"/>
          <p:cNvSpPr>
            <a:spLocks noChangeArrowheads="1"/>
          </p:cNvSpPr>
          <p:nvPr/>
        </p:nvSpPr>
        <p:spPr bwMode="auto">
          <a:xfrm>
            <a:off x="3457975" y="3796744"/>
            <a:ext cx="762000" cy="288925"/>
          </a:xfrm>
          <a:prstGeom prst="notchedRightArrow">
            <a:avLst>
              <a:gd name="adj1" fmla="val 50000"/>
              <a:gd name="adj2" fmla="val 65934"/>
            </a:avLst>
          </a:prstGeom>
          <a:solidFill>
            <a:srgbClr val="FF99FF"/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zh-CN" altLang="zh-CN" sz="2400" b="1">
              <a:solidFill>
                <a:srgbClr val="FF99FF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BEF"/>
              </a:clrFrom>
              <a:clrTo>
                <a:srgbClr val="FFFBE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12183414" cy="1416676"/>
          </a:xfrm>
          <a:prstGeom prst="rect">
            <a:avLst/>
          </a:prstGeom>
        </p:spPr>
      </p:pic>
      <p:sp>
        <p:nvSpPr>
          <p:cNvPr id="40" name="Rectangle 3"/>
          <p:cNvSpPr txBox="1">
            <a:spLocks noChangeArrowheads="1"/>
          </p:cNvSpPr>
          <p:nvPr/>
        </p:nvSpPr>
        <p:spPr>
          <a:xfrm>
            <a:off x="7403555" y="4933278"/>
            <a:ext cx="4173828" cy="153902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会产生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旱涝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灾害</a:t>
            </a:r>
            <a:endParaRPr lang="zh-CN" altLang="en-US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雨带推进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迟缓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----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南涝北旱</a:t>
            </a:r>
            <a:endParaRPr lang="zh-CN" altLang="en-US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雨带推进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迅速</a:t>
            </a:r>
            <a:r>
              <a:rPr lang="zh-CN" altLang="zh-CN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----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北涝南旱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7157925" y="4365936"/>
            <a:ext cx="51892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夏季风和雨带的进退失常产生的影响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57720" y="1446530"/>
            <a:ext cx="583120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、南北方雨季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400" b="1">
              <a:solidFill>
                <a:srgbClr val="0000FF"/>
              </a:solidFill>
            </a:endParaRPr>
          </a:p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南方雨季开始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，结束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____,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雨季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</a:t>
            </a:r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北方雨季开始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___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，结束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____,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雨季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___</a:t>
            </a:r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113520" y="2185670"/>
            <a:ext cx="3314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537825" y="2155190"/>
            <a:ext cx="3930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迟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728450" y="2155190"/>
            <a:ext cx="2578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113520" y="2918460"/>
            <a:ext cx="4540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晚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549890" y="2918460"/>
            <a:ext cx="381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666855" y="2918460"/>
            <a:ext cx="3194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短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0" y="637540"/>
            <a:ext cx="8112760" cy="5835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______________</a:t>
            </a:r>
            <a:r>
              <a:rPr lang="zh-CN" altLang="en-US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影响我国大陆东部的雨带推移：</a:t>
            </a:r>
            <a:endParaRPr lang="zh-CN" altLang="en-US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637540"/>
            <a:ext cx="27324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夏季风的进退</a:t>
            </a:r>
            <a:endParaRPr lang="zh-CN" altLang="en-US" sz="3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6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6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6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6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416" grpId="0" animBg="1"/>
      <p:bldP spid="16417" grpId="0" animBg="1"/>
      <p:bldP spid="16421" grpId="0" animBg="1"/>
      <p:bldP spid="16422" grpId="0" animBg="1"/>
      <p:bldP spid="16388" grpId="0" animBg="1"/>
      <p:bldP spid="16389" grpId="0" animBg="1"/>
      <p:bldP spid="16390" grpId="0" animBg="1"/>
      <p:bldP spid="5" grpId="0"/>
      <p:bldP spid="6" grpId="0"/>
      <p:bldP spid="7" grpId="0"/>
      <p:bldP spid="8" grpId="0"/>
      <p:bldP spid="9" grpId="0"/>
      <p:bldP spid="10" grpId="0"/>
      <p:bldP spid="4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63575" y="1587500"/>
            <a:ext cx="108648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5000"/>
              </a:lnSpc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季风气候对中国的影响有哪些？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950595" y="2651760"/>
            <a:ext cx="1122807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夏季普遍高温，雨热同期，利于农作物生长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，因此中国</a:t>
            </a:r>
            <a:r>
              <a:rPr lang="zh-CN" altLang="en-US" sz="3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喜温作物的种植界限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，比世界其他地区的</a:t>
            </a:r>
            <a:r>
              <a:rPr lang="zh-CN" altLang="en-US" sz="3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纬度要高得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多。</a:t>
            </a:r>
            <a:endParaRPr lang="zh-CN" altLang="en-US" sz="3200"/>
          </a:p>
        </p:txBody>
      </p:sp>
      <p:sp>
        <p:nvSpPr>
          <p:cNvPr id="4" name="文本框 3"/>
          <p:cNvSpPr txBox="1"/>
          <p:nvPr/>
        </p:nvSpPr>
        <p:spPr>
          <a:xfrm>
            <a:off x="1764665" y="4072890"/>
            <a:ext cx="117284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5000"/>
              </a:lnSpc>
            </a:pP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在冬、夏季风强弱反常时，易造成旱涝灾害。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75335" y="581025"/>
            <a:ext cx="33299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/>
              <a:t>阅读：教材</a:t>
            </a:r>
            <a:r>
              <a:rPr lang="en-US" altLang="zh-CN" sz="3600" b="1"/>
              <a:t>P40</a:t>
            </a:r>
            <a:endParaRPr lang="en-US" altLang="zh-CN" sz="3600" b="1"/>
          </a:p>
        </p:txBody>
      </p:sp>
      <p:sp>
        <p:nvSpPr>
          <p:cNvPr id="6" name="文本框 5"/>
          <p:cNvSpPr txBox="1"/>
          <p:nvPr/>
        </p:nvSpPr>
        <p:spPr>
          <a:xfrm>
            <a:off x="663575" y="2651760"/>
            <a:ext cx="12020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有利</a:t>
            </a:r>
            <a:r>
              <a:rPr lang="zh-CN" altLang="en-US" sz="3200" b="1"/>
              <a:t>：</a:t>
            </a:r>
            <a:endParaRPr lang="zh-CN" altLang="en-US" sz="3200" b="1"/>
          </a:p>
        </p:txBody>
      </p:sp>
      <p:sp>
        <p:nvSpPr>
          <p:cNvPr id="7" name="文本框 6"/>
          <p:cNvSpPr txBox="1"/>
          <p:nvPr/>
        </p:nvSpPr>
        <p:spPr>
          <a:xfrm>
            <a:off x="594995" y="4134485"/>
            <a:ext cx="13392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不利</a:t>
            </a: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endParaRPr lang="zh-CN" altLang="en-US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玲玲3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12" y="1265536"/>
            <a:ext cx="1063625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WordArt 3"/>
          <p:cNvSpPr>
            <a:spLocks noChangeArrowheads="1" noChangeShapeType="1"/>
          </p:cNvSpPr>
          <p:nvPr/>
        </p:nvSpPr>
        <p:spPr bwMode="auto">
          <a:xfrm>
            <a:off x="1634590" y="1701083"/>
            <a:ext cx="93345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b="1" kern="10" dirty="0">
                <a:ln w="19050" cmpd="sng">
                  <a:solidFill>
                    <a:srgbClr val="99CCFF"/>
                  </a:solidFill>
                  <a:rou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活动</a:t>
            </a:r>
            <a:endParaRPr lang="zh-CN" altLang="en-US" sz="3600" b="1" kern="10" dirty="0">
              <a:ln w="19050" cmpd="sng">
                <a:solidFill>
                  <a:srgbClr val="99CCFF"/>
                </a:solidFill>
                <a:round/>
              </a:ln>
              <a:solidFill>
                <a:srgbClr val="0066CC"/>
              </a:solidFill>
              <a:effectLst>
                <a:outerShdw dist="35921" dir="2700000" algn="ctr" rotWithShape="0">
                  <a:srgbClr val="99000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60" name="Text Box 4"/>
          <p:cNvSpPr txBox="1">
            <a:spLocks noChangeArrowheads="1"/>
          </p:cNvSpPr>
          <p:nvPr/>
        </p:nvSpPr>
        <p:spPr bwMode="auto">
          <a:xfrm>
            <a:off x="2884867" y="1681211"/>
            <a:ext cx="868036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阅读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下表，说一说这表明了中国气候具有什么特征？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9461" name="Group 5"/>
          <p:cNvGraphicFramePr>
            <a:graphicFrameLocks noGrp="1"/>
          </p:cNvGraphicFramePr>
          <p:nvPr/>
        </p:nvGraphicFramePr>
        <p:xfrm>
          <a:off x="1379111" y="2368585"/>
          <a:ext cx="10302027" cy="1622739"/>
        </p:xfrm>
        <a:graphic>
          <a:graphicData uri="http://schemas.openxmlformats.org/drawingml/2006/table">
            <a:tbl>
              <a:tblPr/>
              <a:tblGrid>
                <a:gridCol w="1431512"/>
                <a:gridCol w="1810279"/>
                <a:gridCol w="1058681"/>
                <a:gridCol w="2021983"/>
                <a:gridCol w="2099257"/>
                <a:gridCol w="1880315"/>
              </a:tblGrid>
              <a:tr h="642889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城市</a:t>
                      </a:r>
                      <a:endParaRPr kumimoji="0" 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纬度</a:t>
                      </a:r>
                      <a:endParaRPr kumimoji="0" 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海拔</a:t>
                      </a:r>
                      <a:endParaRPr kumimoji="0" 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月平均气温</a:t>
                      </a:r>
                      <a:endParaRPr kumimoji="0" 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月平均气温</a:t>
                      </a:r>
                      <a:endParaRPr kumimoji="0" 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气温</a:t>
                      </a: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6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年较差</a:t>
                      </a:r>
                      <a:endParaRPr kumimoji="0" 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rgbClr val="FF006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8992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6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齐齐哈尔</a:t>
                      </a:r>
                      <a:endParaRPr kumimoji="0" 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6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47°23′N</a:t>
                      </a:r>
                      <a:endParaRPr kumimoji="0" lang="zh-CN" alt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146</a:t>
                      </a: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米</a:t>
                      </a:r>
                      <a:endParaRPr kumimoji="0" 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-19.2℃</a:t>
                      </a:r>
                      <a:endParaRPr kumimoji="0" lang="zh-CN" alt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22.8 ℃</a:t>
                      </a:r>
                      <a:endParaRPr kumimoji="0" lang="zh-CN" alt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6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42.0 ℃</a:t>
                      </a:r>
                      <a:endParaRPr kumimoji="0" lang="zh-CN" alt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6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8992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巴黎</a:t>
                      </a:r>
                      <a:endParaRPr kumimoji="0" 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48°58′N</a:t>
                      </a:r>
                      <a:endParaRPr kumimoji="0" lang="zh-CN" alt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65</a:t>
                      </a: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米</a:t>
                      </a:r>
                      <a:endParaRPr kumimoji="0" 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3.5 ℃</a:t>
                      </a:r>
                      <a:endParaRPr kumimoji="0" lang="zh-CN" alt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18.4 ℃</a:t>
                      </a:r>
                      <a:endParaRPr kumimoji="0" lang="zh-CN" alt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6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14.9 ℃</a:t>
                      </a:r>
                      <a:endParaRPr kumimoji="0" lang="zh-CN" alt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6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6000" marR="36000" marT="46800" marB="468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406112" y="4199587"/>
            <a:ext cx="11406388" cy="2539157"/>
          </a:xfrm>
          <a:prstGeom prst="rect">
            <a:avLst/>
          </a:prstGeom>
          <a:noFill/>
          <a:ln w="9525" cap="flat" cmpd="sng">
            <a:noFill/>
            <a:bevel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ct val="50000"/>
              </a:spcBef>
            </a:pPr>
            <a:r>
              <a:rPr lang="zh-CN" altLang="en-US" sz="28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中国气候具有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大陆性特征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  <a:spcBef>
                <a:spcPct val="50000"/>
              </a:spcBef>
            </a:pPr>
            <a:r>
              <a:rPr lang="zh-CN" altLang="en-US" sz="28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由于中国大陆面积广阔，西部伸入亚洲内陆，因此气候具有显著的</a:t>
            </a:r>
            <a:r>
              <a:rPr lang="zh-CN" altLang="en-US" sz="2800" b="1" u="sng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大陆性特征</a:t>
            </a:r>
            <a:r>
              <a:rPr lang="zh-CN" altLang="en-US" sz="28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。主要表现在</a:t>
            </a: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气温的年变化和日变化较大</a:t>
            </a:r>
            <a:r>
              <a:rPr lang="zh-CN" altLang="en-US" sz="28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，与世界上同纬度的其他地区相比，气温</a:t>
            </a: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冬季明显偏低，夏季明显偏高</a:t>
            </a:r>
            <a:r>
              <a:rPr lang="zh-CN" altLang="en-US" sz="2800" b="1" dirty="0">
                <a:solidFill>
                  <a:srgbClr val="1D20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800" b="1" dirty="0">
              <a:solidFill>
                <a:srgbClr val="1D201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5" r="6114" b="11229"/>
          <a:stretch>
            <a:fillRect/>
          </a:stretch>
        </p:blipFill>
        <p:spPr bwMode="auto">
          <a:xfrm>
            <a:off x="375963" y="376670"/>
            <a:ext cx="7489825" cy="586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171" name="Group 3"/>
          <p:cNvGrpSpPr/>
          <p:nvPr/>
        </p:nvGrpSpPr>
        <p:grpSpPr bwMode="auto">
          <a:xfrm>
            <a:off x="410571" y="376353"/>
            <a:ext cx="5894387" cy="5861050"/>
            <a:chOff x="0" y="0"/>
            <a:chExt cx="3713" cy="3692"/>
          </a:xfrm>
        </p:grpSpPr>
        <p:sp>
          <p:nvSpPr>
            <p:cNvPr id="7172" name="Line 4"/>
            <p:cNvSpPr>
              <a:spLocks noChangeShapeType="1"/>
            </p:cNvSpPr>
            <p:nvPr/>
          </p:nvSpPr>
          <p:spPr bwMode="auto">
            <a:xfrm flipH="1">
              <a:off x="583" y="245"/>
              <a:ext cx="2767" cy="2585"/>
            </a:xfrm>
            <a:prstGeom prst="line">
              <a:avLst/>
            </a:prstGeom>
            <a:noFill/>
            <a:ln w="28575" cmpd="sng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173" name="Group 5"/>
            <p:cNvGrpSpPr/>
            <p:nvPr/>
          </p:nvGrpSpPr>
          <p:grpSpPr bwMode="auto">
            <a:xfrm>
              <a:off x="0" y="0"/>
              <a:ext cx="3713" cy="3692"/>
              <a:chOff x="0" y="0"/>
              <a:chExt cx="3713" cy="3692"/>
            </a:xfrm>
          </p:grpSpPr>
          <p:sp>
            <p:nvSpPr>
              <p:cNvPr id="7174" name="Oval 6"/>
              <p:cNvSpPr>
                <a:spLocks noChangeArrowheads="1"/>
              </p:cNvSpPr>
              <p:nvPr/>
            </p:nvSpPr>
            <p:spPr bwMode="auto">
              <a:xfrm>
                <a:off x="2648" y="3356"/>
                <a:ext cx="384" cy="336"/>
              </a:xfrm>
              <a:prstGeom prst="ellipse">
                <a:avLst/>
              </a:prstGeom>
              <a:noFill/>
              <a:ln w="5080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sz="2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75" name="Oval 7"/>
              <p:cNvSpPr>
                <a:spLocks noChangeArrowheads="1"/>
              </p:cNvSpPr>
              <p:nvPr/>
            </p:nvSpPr>
            <p:spPr bwMode="auto">
              <a:xfrm>
                <a:off x="3329" y="0"/>
                <a:ext cx="384" cy="336"/>
              </a:xfrm>
              <a:prstGeom prst="ellipse">
                <a:avLst/>
              </a:prstGeom>
              <a:noFill/>
              <a:ln w="50800" cmpd="sng">
                <a:solidFill>
                  <a:srgbClr val="FF0066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sz="2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76" name="Text Box 8"/>
              <p:cNvSpPr txBox="1">
                <a:spLocks noChangeArrowheads="1"/>
              </p:cNvSpPr>
              <p:nvPr/>
            </p:nvSpPr>
            <p:spPr bwMode="auto">
              <a:xfrm>
                <a:off x="0" y="2772"/>
                <a:ext cx="1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endParaRPr lang="zh-CN" altLang="zh-CN" sz="2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77" name="Line 9"/>
              <p:cNvSpPr>
                <a:spLocks noChangeShapeType="1"/>
              </p:cNvSpPr>
              <p:nvPr/>
            </p:nvSpPr>
            <p:spPr bwMode="auto">
              <a:xfrm flipH="1" flipV="1">
                <a:off x="583" y="2830"/>
                <a:ext cx="2086" cy="681"/>
              </a:xfrm>
              <a:prstGeom prst="line">
                <a:avLst/>
              </a:prstGeom>
              <a:noFill/>
              <a:ln w="28575" cmpd="sng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 sz="2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7178" name="Text Box 10"/>
          <p:cNvSpPr txBox="1">
            <a:spLocks noChangeArrowheads="1"/>
          </p:cNvSpPr>
          <p:nvPr/>
        </p:nvSpPr>
        <p:spPr bwMode="auto">
          <a:xfrm>
            <a:off x="7441450" y="3922862"/>
            <a:ext cx="5105400" cy="94615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我国冬季南北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气温差异大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南方温暖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越往北气温越低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79" name="Text Box 11"/>
          <p:cNvSpPr txBox="1">
            <a:spLocks noChangeArrowheads="1"/>
          </p:cNvSpPr>
          <p:nvPr/>
        </p:nvSpPr>
        <p:spPr bwMode="auto">
          <a:xfrm>
            <a:off x="7360920" y="1703705"/>
            <a:ext cx="4730115" cy="9531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读图</a:t>
            </a:r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2-</a:t>
            </a:r>
            <a:r>
              <a:rPr lang="zh-CN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22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计算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出</a:t>
            </a:r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月份南北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温差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大小。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80" name="Rectangle 12"/>
          <p:cNvSpPr>
            <a:spLocks noChangeArrowheads="1"/>
          </p:cNvSpPr>
          <p:nvPr/>
        </p:nvSpPr>
        <p:spPr bwMode="auto">
          <a:xfrm>
            <a:off x="-101715" y="4558622"/>
            <a:ext cx="1905000" cy="9531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相差约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40</a:t>
            </a:r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℃</a:t>
            </a:r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494655" y="412750"/>
            <a:ext cx="12026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—24</a:t>
            </a:r>
            <a:r>
              <a:rPr lang="zh-CN" altLang="en-US"/>
              <a:t>°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614545" y="5740400"/>
            <a:ext cx="1264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16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°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360920" y="3295015"/>
            <a:ext cx="48304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说出中国冬季气温分布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特征。</a:t>
            </a:r>
            <a:endParaRPr lang="zh-CN" altLang="en-US" sz="280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25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180" grpId="0" animBg="1"/>
      <p:bldP spid="717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784860" y="997585"/>
            <a:ext cx="110502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>
                <a:solidFill>
                  <a:srgbClr val="0000FF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归纳：中国的气候特征：</a:t>
            </a:r>
            <a:endParaRPr lang="zh-CN" altLang="en-US" sz="4400" b="1">
              <a:solidFill>
                <a:srgbClr val="0000FF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69010" y="2047240"/>
            <a:ext cx="580072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1</a:t>
            </a:r>
            <a:r>
              <a:rPr lang="zh-CN" altLang="en-US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、气候复杂多样</a:t>
            </a:r>
            <a:endParaRPr lang="zh-CN" altLang="en-US" sz="44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endParaRPr lang="en-US" altLang="zh-CN" sz="44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r>
              <a:rPr lang="en-US" altLang="zh-CN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2</a:t>
            </a:r>
            <a:r>
              <a:rPr lang="zh-CN" altLang="en-US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、季风气候显著</a:t>
            </a:r>
            <a:endParaRPr lang="zh-CN" altLang="en-US" sz="44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endParaRPr lang="en-US" altLang="zh-CN" sz="44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r>
              <a:rPr lang="en-US" altLang="zh-CN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3</a:t>
            </a:r>
            <a:r>
              <a:rPr lang="zh-CN" altLang="en-US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、大陆性特征显著</a:t>
            </a:r>
            <a:endParaRPr lang="zh-CN" altLang="en-US" sz="44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玲玲3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79" y="1437613"/>
            <a:ext cx="1063625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7" name="Text Box 3"/>
          <p:cNvSpPr txBox="1">
            <a:spLocks noChangeArrowheads="1"/>
          </p:cNvSpPr>
          <p:nvPr/>
        </p:nvSpPr>
        <p:spPr bwMode="auto">
          <a:xfrm>
            <a:off x="1400932" y="1463617"/>
            <a:ext cx="78486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）读下图，将图中括号内的内容填写完整。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508" name="Group 4"/>
          <p:cNvGrpSpPr/>
          <p:nvPr/>
        </p:nvGrpSpPr>
        <p:grpSpPr bwMode="auto">
          <a:xfrm>
            <a:off x="476759" y="2214157"/>
            <a:ext cx="11070000" cy="4168873"/>
            <a:chOff x="-163" y="182"/>
            <a:chExt cx="5692" cy="1626"/>
          </a:xfrm>
          <a:noFill/>
        </p:grpSpPr>
        <p:sp>
          <p:nvSpPr>
            <p:cNvPr id="21509" name="Rectangle 5"/>
            <p:cNvSpPr>
              <a:spLocks noChangeArrowheads="1"/>
            </p:cNvSpPr>
            <p:nvPr/>
          </p:nvSpPr>
          <p:spPr bwMode="auto">
            <a:xfrm>
              <a:off x="-163" y="650"/>
              <a:ext cx="843" cy="297"/>
            </a:xfrm>
            <a:prstGeom prst="rect">
              <a:avLst/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18000" tIns="10800" rIns="18000" bIns="10800" anchor="ctr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中国降水时空分布规律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10" name="Rectangle 6"/>
            <p:cNvSpPr>
              <a:spLocks noChangeArrowheads="1"/>
            </p:cNvSpPr>
            <p:nvPr/>
          </p:nvSpPr>
          <p:spPr bwMode="auto">
            <a:xfrm>
              <a:off x="980" y="277"/>
              <a:ext cx="997" cy="153"/>
            </a:xfrm>
            <a:prstGeom prst="rect">
              <a:avLst/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18000" tIns="10800" rIns="18000" bIns="10800" anchor="ctr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空间分布规律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11" name="Rectangle 7"/>
            <p:cNvSpPr>
              <a:spLocks noChangeArrowheads="1"/>
            </p:cNvSpPr>
            <p:nvPr/>
          </p:nvSpPr>
          <p:spPr bwMode="auto">
            <a:xfrm>
              <a:off x="997" y="1253"/>
              <a:ext cx="994" cy="153"/>
            </a:xfrm>
            <a:prstGeom prst="rect">
              <a:avLst/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18000" tIns="10800" rIns="18000" bIns="10800" anchor="ctr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时间分配规律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12" name="Rectangle 8"/>
            <p:cNvSpPr>
              <a:spLocks noChangeArrowheads="1"/>
            </p:cNvSpPr>
            <p:nvPr/>
          </p:nvSpPr>
          <p:spPr bwMode="auto">
            <a:xfrm>
              <a:off x="2334" y="184"/>
              <a:ext cx="1362" cy="303"/>
            </a:xfrm>
            <a:prstGeom prst="rect">
              <a:avLst/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00" tIns="10800" rIns="18000" bIns="10800" anchor="ctr">
              <a:spAutoFit/>
            </a:bodyPr>
            <a:lstStyle/>
            <a:p>
              <a:pPr algn="l"/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年降水量自（      ）向（      ）递减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13" name="Rectangle 9"/>
            <p:cNvSpPr>
              <a:spLocks noChangeArrowheads="1"/>
            </p:cNvSpPr>
            <p:nvPr/>
          </p:nvSpPr>
          <p:spPr bwMode="auto">
            <a:xfrm>
              <a:off x="2351" y="765"/>
              <a:ext cx="1362" cy="449"/>
            </a:xfrm>
            <a:prstGeom prst="rect">
              <a:avLst/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00" tIns="10800" rIns="18000" bIns="10800" anchor="ctr">
              <a:spAutoFit/>
            </a:bodyPr>
            <a:lstStyle/>
            <a:p>
              <a:pPr algn="l"/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降水（      ）分配不均，主要集中于（      ）季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14" name="Rectangle 10"/>
            <p:cNvSpPr>
              <a:spLocks noChangeArrowheads="1"/>
            </p:cNvSpPr>
            <p:nvPr/>
          </p:nvSpPr>
          <p:spPr bwMode="auto">
            <a:xfrm>
              <a:off x="2330" y="1505"/>
              <a:ext cx="1362" cy="303"/>
            </a:xfrm>
            <a:prstGeom prst="rect">
              <a:avLst/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00" tIns="10800" rIns="18000" bIns="10800" anchor="ctr">
              <a:spAutoFit/>
            </a:bodyPr>
            <a:lstStyle/>
            <a:p>
              <a:pPr algn="l"/>
              <a:r>
                <a:rPr lang="zh-CN" altLang="en-US" sz="24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降水（      ）变化大</a:t>
              </a:r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15" name="Rectangle 11"/>
            <p:cNvSpPr>
              <a:spLocks noChangeArrowheads="1"/>
            </p:cNvSpPr>
            <p:nvPr/>
          </p:nvSpPr>
          <p:spPr bwMode="auto">
            <a:xfrm>
              <a:off x="4034" y="182"/>
              <a:ext cx="1495" cy="297"/>
            </a:xfrm>
            <a:prstGeom prst="rect">
              <a:avLst/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18000" tIns="10800" rIns="18000" bIns="10800" anchor="ctr">
              <a:spAutoFit/>
            </a:bodyPr>
            <a:lstStyle/>
            <a:p>
              <a:pPr algn="l"/>
              <a:r>
                <a:rPr lang="zh-CN" altLang="en-US" sz="24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中国东南沿海距海近，西北内陆距海远</a:t>
              </a:r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16" name="Rectangle 12"/>
            <p:cNvSpPr>
              <a:spLocks noChangeArrowheads="1"/>
            </p:cNvSpPr>
            <p:nvPr/>
          </p:nvSpPr>
          <p:spPr bwMode="auto">
            <a:xfrm>
              <a:off x="4031" y="691"/>
              <a:ext cx="1498" cy="594"/>
            </a:xfrm>
            <a:prstGeom prst="rect">
              <a:avLst/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00" tIns="10800" rIns="18000" bIns="10800" anchor="ctr">
              <a:spAutoFit/>
            </a:bodyPr>
            <a:lstStyle/>
            <a:p>
              <a:pPr algn="l"/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夏季盛行来自海洋的偏南风，冬季劲吹来自亚洲大陆内部的偏北风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17" name="Rectangle 13"/>
            <p:cNvSpPr>
              <a:spLocks noChangeArrowheads="1"/>
            </p:cNvSpPr>
            <p:nvPr/>
          </p:nvSpPr>
          <p:spPr bwMode="auto">
            <a:xfrm>
              <a:off x="4031" y="1505"/>
              <a:ext cx="1498" cy="303"/>
            </a:xfrm>
            <a:prstGeom prst="rect">
              <a:avLst/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00" tIns="10800" rIns="18000" bIns="10800" anchor="ctr">
              <a:spAutoFit/>
            </a:bodyPr>
            <a:lstStyle/>
            <a:p>
              <a:pPr algn="l"/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有的年份夏季风强，有的年份夏季风弱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18" name="AutoShape 14"/>
            <p:cNvSpPr>
              <a:spLocks noChangeArrowheads="1"/>
            </p:cNvSpPr>
            <p:nvPr/>
          </p:nvSpPr>
          <p:spPr bwMode="auto">
            <a:xfrm>
              <a:off x="3713" y="233"/>
              <a:ext cx="318" cy="226"/>
            </a:xfrm>
            <a:prstGeom prst="leftArrow">
              <a:avLst>
                <a:gd name="adj1" fmla="val 50000"/>
                <a:gd name="adj2" fmla="val 35177"/>
              </a:avLst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19" name="AutoShape 15"/>
            <p:cNvSpPr>
              <a:spLocks noChangeArrowheads="1"/>
            </p:cNvSpPr>
            <p:nvPr/>
          </p:nvSpPr>
          <p:spPr bwMode="auto">
            <a:xfrm>
              <a:off x="3713" y="874"/>
              <a:ext cx="318" cy="226"/>
            </a:xfrm>
            <a:prstGeom prst="leftArrow">
              <a:avLst>
                <a:gd name="adj1" fmla="val 50000"/>
                <a:gd name="adj2" fmla="val 35177"/>
              </a:avLst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20" name="AutoShape 16"/>
            <p:cNvSpPr>
              <a:spLocks noChangeArrowheads="1"/>
            </p:cNvSpPr>
            <p:nvPr/>
          </p:nvSpPr>
          <p:spPr bwMode="auto">
            <a:xfrm>
              <a:off x="3713" y="1553"/>
              <a:ext cx="318" cy="226"/>
            </a:xfrm>
            <a:prstGeom prst="leftArrow">
              <a:avLst>
                <a:gd name="adj1" fmla="val 50000"/>
                <a:gd name="adj2" fmla="val 35177"/>
              </a:avLst>
            </a:prstGeom>
            <a:grpFill/>
            <a:ln w="9525" cmpd="sng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21" name="Line 17"/>
            <p:cNvSpPr>
              <a:spLocks noChangeShapeType="1"/>
            </p:cNvSpPr>
            <p:nvPr/>
          </p:nvSpPr>
          <p:spPr bwMode="auto">
            <a:xfrm flipH="1">
              <a:off x="1977" y="362"/>
              <a:ext cx="374" cy="3"/>
            </a:xfrm>
            <a:prstGeom prst="line">
              <a:avLst/>
            </a:prstGeom>
            <a:grpFill/>
            <a:ln w="28575" cmpd="sng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22" name="Line 18"/>
            <p:cNvSpPr>
              <a:spLocks noChangeShapeType="1"/>
            </p:cNvSpPr>
            <p:nvPr/>
          </p:nvSpPr>
          <p:spPr bwMode="auto">
            <a:xfrm flipH="1">
              <a:off x="1995" y="940"/>
              <a:ext cx="367" cy="385"/>
            </a:xfrm>
            <a:prstGeom prst="line">
              <a:avLst/>
            </a:prstGeom>
            <a:grpFill/>
            <a:ln w="28575" cmpd="sng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23" name="Line 19"/>
            <p:cNvSpPr>
              <a:spLocks noChangeShapeType="1"/>
            </p:cNvSpPr>
            <p:nvPr/>
          </p:nvSpPr>
          <p:spPr bwMode="auto">
            <a:xfrm flipH="1" flipV="1">
              <a:off x="1995" y="1323"/>
              <a:ext cx="335" cy="338"/>
            </a:xfrm>
            <a:prstGeom prst="line">
              <a:avLst/>
            </a:prstGeom>
            <a:grpFill/>
            <a:ln w="28575" cmpd="sng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24" name="Line 20"/>
            <p:cNvSpPr>
              <a:spLocks noChangeShapeType="1"/>
            </p:cNvSpPr>
            <p:nvPr/>
          </p:nvSpPr>
          <p:spPr bwMode="auto">
            <a:xfrm flipH="1">
              <a:off x="680" y="365"/>
              <a:ext cx="283" cy="455"/>
            </a:xfrm>
            <a:prstGeom prst="line">
              <a:avLst/>
            </a:prstGeom>
            <a:grpFill/>
            <a:ln w="28575" cmpd="sng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25" name="未知"/>
            <p:cNvSpPr/>
            <p:nvPr/>
          </p:nvSpPr>
          <p:spPr bwMode="auto">
            <a:xfrm>
              <a:off x="681" y="821"/>
              <a:ext cx="320" cy="502"/>
            </a:xfrm>
            <a:custGeom>
              <a:avLst/>
              <a:gdLst>
                <a:gd name="T0" fmla="*/ 313 w 313"/>
                <a:gd name="T1" fmla="*/ 564 h 564"/>
                <a:gd name="T2" fmla="*/ 0 w 313"/>
                <a:gd name="T3" fmla="*/ 0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3" h="564">
                  <a:moveTo>
                    <a:pt x="313" y="564"/>
                  </a:moveTo>
                  <a:lnTo>
                    <a:pt x="0" y="0"/>
                  </a:lnTo>
                </a:path>
              </a:pathLst>
            </a:custGeom>
            <a:grpFill/>
            <a:ln w="28575" cmpd="sng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526" name="Text Box 22"/>
          <p:cNvSpPr txBox="1">
            <a:spLocks noChangeArrowheads="1"/>
          </p:cNvSpPr>
          <p:nvPr/>
        </p:nvSpPr>
        <p:spPr bwMode="auto">
          <a:xfrm>
            <a:off x="7036114" y="2166348"/>
            <a:ext cx="10668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东南</a:t>
            </a:r>
            <a:endParaRPr lang="zh-CN" altLang="en-US" sz="2400" b="1" dirty="0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27" name="Text Box 23"/>
          <p:cNvSpPr txBox="1">
            <a:spLocks noChangeArrowheads="1"/>
          </p:cNvSpPr>
          <p:nvPr/>
        </p:nvSpPr>
        <p:spPr bwMode="auto">
          <a:xfrm>
            <a:off x="5846507" y="2541156"/>
            <a:ext cx="9906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西北</a:t>
            </a:r>
            <a:endParaRPr lang="zh-CN" altLang="en-US" sz="2400" b="1" dirty="0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28" name="Text Box 24"/>
          <p:cNvSpPr txBox="1">
            <a:spLocks noChangeArrowheads="1"/>
          </p:cNvSpPr>
          <p:nvPr/>
        </p:nvSpPr>
        <p:spPr bwMode="auto">
          <a:xfrm>
            <a:off x="6189407" y="3686277"/>
            <a:ext cx="12954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季节</a:t>
            </a:r>
            <a:endParaRPr lang="zh-CN" altLang="en-US" sz="2400" b="1" dirty="0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29" name="Text Box 25"/>
          <p:cNvSpPr txBox="1">
            <a:spLocks noChangeArrowheads="1"/>
          </p:cNvSpPr>
          <p:nvPr/>
        </p:nvSpPr>
        <p:spPr bwMode="auto">
          <a:xfrm>
            <a:off x="5710672" y="4399037"/>
            <a:ext cx="7556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</a:t>
            </a:r>
            <a:endParaRPr lang="zh-CN" altLang="en-US" sz="2400" b="1" dirty="0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30" name="Text Box 26"/>
          <p:cNvSpPr txBox="1">
            <a:spLocks noChangeArrowheads="1"/>
          </p:cNvSpPr>
          <p:nvPr/>
        </p:nvSpPr>
        <p:spPr bwMode="auto">
          <a:xfrm>
            <a:off x="6127737" y="5605556"/>
            <a:ext cx="112553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年际</a:t>
            </a:r>
            <a:endParaRPr lang="zh-CN" altLang="en-US" sz="2400" b="1" dirty="0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5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5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1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15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1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1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5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26" grpId="0"/>
      <p:bldP spid="21527" grpId="0"/>
      <p:bldP spid="21528" grpId="0"/>
      <p:bldP spid="21529" grpId="0"/>
      <p:bldP spid="21530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4130" y="85725"/>
            <a:ext cx="50946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一、填空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9695" y="674370"/>
            <a:ext cx="1212913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我国季风区和非季风区的分界线是________________________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影响我国的夏季风来自________洋和_______洋。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130" y="2771140"/>
            <a:ext cx="1181608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二、选择题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“羌笛何须怨杨柳，春风不度玉门关”，春风是指（　    　）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A．冬季风	        B．夏季风	      C．偏北风	     D．偏东风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下列城市雨季最长的是（       ）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A、北京                B、武汉            C、广州            D、长春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我国季风气候显著的原因是（       ）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A、纬度位置           B、海陆位置        C、地形因素       D、地球的运动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2"/>
          <p:cNvSpPr txBox="1">
            <a:spLocks noChangeArrowheads="1"/>
          </p:cNvSpPr>
          <p:nvPr/>
        </p:nvSpPr>
        <p:spPr bwMode="auto">
          <a:xfrm>
            <a:off x="2659108" y="994838"/>
            <a:ext cx="6890197" cy="973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）比较中国长江以南地区与非洲、西亚同纬度地区的气候，议一议中国季风气候的主要优缺点。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531" name="Picture 3" descr="201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643" y="2495584"/>
            <a:ext cx="6841366" cy="3167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2" name="Text Box 4"/>
          <p:cNvSpPr txBox="1">
            <a:spLocks noChangeArrowheads="1"/>
          </p:cNvSpPr>
          <p:nvPr/>
        </p:nvSpPr>
        <p:spPr bwMode="auto">
          <a:xfrm>
            <a:off x="-11430" y="2154085"/>
            <a:ext cx="2948067" cy="23083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 cmpd="sng">
            <a:solidFill>
              <a:schemeClr val="bg1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我国长江以南地区夏季高温，空气湿度大，大都十分闷热；降水集中于夏季，而且年际变化大，极易造成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旱涝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灾害</a:t>
            </a:r>
            <a:r>
              <a:rPr lang="zh-CN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533" name="Picture 5" descr="玲玲3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843" y="4315233"/>
            <a:ext cx="1169924" cy="1267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4" name="Text Box 6"/>
          <p:cNvSpPr txBox="1">
            <a:spLocks noChangeArrowheads="1"/>
          </p:cNvSpPr>
          <p:nvPr/>
        </p:nvSpPr>
        <p:spPr bwMode="auto">
          <a:xfrm>
            <a:off x="9501009" y="1784634"/>
            <a:ext cx="2656110" cy="2677656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 cmpd="sng">
            <a:solidFill>
              <a:schemeClr val="bg1"/>
            </a:solidFill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在世界北纬</a:t>
            </a:r>
            <a:r>
              <a:rPr lang="zh-CN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 °~30°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的纬度带上，不少地区是沙漠，我国处于这一纬度带上的长江以南地区却是“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鱼米之乡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535" name="Text Box 7"/>
          <p:cNvSpPr txBox="1">
            <a:spLocks noChangeArrowheads="1"/>
          </p:cNvSpPr>
          <p:nvPr/>
        </p:nvSpPr>
        <p:spPr bwMode="auto">
          <a:xfrm>
            <a:off x="507566" y="5761902"/>
            <a:ext cx="11147813" cy="10147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）你的家乡位于季风区还是非季风区？如果位于季风区，举例说明季风气候对</a:t>
            </a:r>
            <a:r>
              <a:rPr lang="zh-CN" altLang="en-US" sz="24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生产生活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的影响；如果位于非季风区，谈一谈家乡的气候特征。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536" name="Picture 8" descr="贝贝5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080A0B"/>
              </a:clrFrom>
              <a:clrTo>
                <a:srgbClr val="080A0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4171" y="4284575"/>
            <a:ext cx="981075" cy="129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064782" y="4315724"/>
            <a:ext cx="606240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554" name="Group 2"/>
          <p:cNvGraphicFramePr>
            <a:graphicFrameLocks noGrp="1"/>
          </p:cNvGraphicFramePr>
          <p:nvPr/>
        </p:nvGraphicFramePr>
        <p:xfrm>
          <a:off x="1511965" y="1644563"/>
          <a:ext cx="8351838" cy="1371600"/>
        </p:xfrm>
        <a:graphic>
          <a:graphicData uri="http://schemas.openxmlformats.org/drawingml/2006/table">
            <a:tbl>
              <a:tblPr/>
              <a:tblGrid>
                <a:gridCol w="1670050"/>
                <a:gridCol w="1671638"/>
                <a:gridCol w="1668462"/>
                <a:gridCol w="1470025"/>
                <a:gridCol w="1871663"/>
              </a:tblGrid>
              <a:tr h="45720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城市</a:t>
                      </a:r>
                      <a:endParaRPr kumimoji="0" 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纬度</a:t>
                      </a:r>
                      <a:endParaRPr kumimoji="0" 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月均温</a:t>
                      </a:r>
                      <a:endParaRPr kumimoji="0" 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r>
                        <a:rPr kumimoji="0" 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月均温</a:t>
                      </a:r>
                      <a:endParaRPr kumimoji="0" 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气温年较差</a:t>
                      </a:r>
                      <a:endParaRPr kumimoji="0" 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20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齐齐哈尔</a:t>
                      </a:r>
                      <a:endParaRPr kumimoji="0" 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47°23′N</a:t>
                      </a:r>
                      <a:endParaRPr kumimoji="0" lang="zh-CN" alt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－</a:t>
                      </a:r>
                      <a:r>
                        <a:rPr kumimoji="0" lang="zh-CN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19.2℃</a:t>
                      </a:r>
                      <a:endParaRPr kumimoji="0" lang="zh-CN" alt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22.8℃</a:t>
                      </a:r>
                      <a:endParaRPr kumimoji="0" lang="zh-CN" alt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42.0℃</a:t>
                      </a:r>
                      <a:endParaRPr kumimoji="0" lang="zh-CN" alt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20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巴    黎</a:t>
                      </a:r>
                      <a:endParaRPr kumimoji="0" 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48°58′N</a:t>
                      </a:r>
                      <a:endParaRPr kumimoji="0" lang="zh-CN" alt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3.5℃</a:t>
                      </a:r>
                      <a:endParaRPr kumimoji="0" lang="zh-CN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18.4℃</a:t>
                      </a:r>
                      <a:endParaRPr kumimoji="0" lang="zh-CN" alt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14.9℃</a:t>
                      </a:r>
                      <a:endParaRPr kumimoji="0" lang="zh-CN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580" name="Rectangle 28"/>
          <p:cNvSpPr>
            <a:spLocks noChangeArrowheads="1"/>
          </p:cNvSpPr>
          <p:nvPr/>
        </p:nvSpPr>
        <p:spPr bwMode="auto">
          <a:xfrm>
            <a:off x="2451100" y="838200"/>
            <a:ext cx="3228975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读下表，完成</a:t>
            </a:r>
            <a:r>
              <a:rPr lang="en-US" altLang="zh-CN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~</a:t>
            </a:r>
            <a:r>
              <a:rPr lang="en-US" altLang="zh-CN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题。</a:t>
            </a: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581" name="Rectangle 29"/>
          <p:cNvSpPr>
            <a:spLocks noChangeArrowheads="1"/>
          </p:cNvSpPr>
          <p:nvPr/>
        </p:nvSpPr>
        <p:spPr bwMode="auto">
          <a:xfrm>
            <a:off x="360608" y="3201238"/>
            <a:ext cx="11462197" cy="3502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lnSpc>
                <a:spcPts val="38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．齐齐哈尔和巴黎的气候类型分别是                  （      ）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ts val="3800"/>
              </a:lnSpc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．温带季风气候和温带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海洋性气候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．亚热带季风气候和地中海气候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ts val="3800"/>
              </a:lnSpc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．寒带气候和温带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大陆性气候      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．温带大陆性气候和温带海洋性气候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ts val="3800"/>
              </a:lnSpc>
            </a:pPr>
            <a:endParaRPr lang="en-US" altLang="zh-CN" sz="24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ts val="38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．齐齐哈尔的气温年较差远大于巴黎，这说明了（      ）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ts val="3800"/>
              </a:lnSpc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．齐齐哈尔纬度比巴黎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高得多   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．齐齐哈尔降水比巴黎多得多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ts val="3800"/>
              </a:lnSpc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．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齐齐哈尔大陆性比巴黎强得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多   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．齐齐哈尔平均气温比巴黎高得多 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582" name="Rectangle 30"/>
          <p:cNvSpPr>
            <a:spLocks noChangeArrowheads="1"/>
          </p:cNvSpPr>
          <p:nvPr/>
        </p:nvSpPr>
        <p:spPr bwMode="auto">
          <a:xfrm>
            <a:off x="7515271" y="3181751"/>
            <a:ext cx="53251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zh-CN" sz="36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583" name="Rectangle 31"/>
          <p:cNvSpPr>
            <a:spLocks noChangeArrowheads="1"/>
          </p:cNvSpPr>
          <p:nvPr/>
        </p:nvSpPr>
        <p:spPr bwMode="auto">
          <a:xfrm>
            <a:off x="7330023" y="5097887"/>
            <a:ext cx="49404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zh-CN" sz="36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5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5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82" grpId="0" bldLvl="0" animBg="1" autoUpdateAnimBg="0"/>
      <p:bldP spid="23583" grpId="0" bldLvl="0" animBg="1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Group 2"/>
          <p:cNvGrpSpPr/>
          <p:nvPr/>
        </p:nvGrpSpPr>
        <p:grpSpPr bwMode="auto">
          <a:xfrm>
            <a:off x="3805238" y="3032126"/>
            <a:ext cx="3052762" cy="2163763"/>
            <a:chOff x="0" y="0"/>
            <a:chExt cx="1923" cy="1363"/>
          </a:xfrm>
        </p:grpSpPr>
        <p:sp>
          <p:nvSpPr>
            <p:cNvPr id="11267" name="Line 3"/>
            <p:cNvSpPr>
              <a:spLocks noChangeShapeType="1"/>
            </p:cNvSpPr>
            <p:nvPr/>
          </p:nvSpPr>
          <p:spPr bwMode="auto">
            <a:xfrm>
              <a:off x="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68" name="Line 4"/>
            <p:cNvSpPr>
              <a:spLocks noChangeShapeType="1"/>
            </p:cNvSpPr>
            <p:nvPr/>
          </p:nvSpPr>
          <p:spPr bwMode="auto">
            <a:xfrm>
              <a:off x="9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69" name="Line 5"/>
            <p:cNvSpPr>
              <a:spLocks noChangeShapeType="1"/>
            </p:cNvSpPr>
            <p:nvPr/>
          </p:nvSpPr>
          <p:spPr bwMode="auto">
            <a:xfrm>
              <a:off x="195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70" name="Line 6"/>
            <p:cNvSpPr>
              <a:spLocks noChangeShapeType="1"/>
            </p:cNvSpPr>
            <p:nvPr/>
          </p:nvSpPr>
          <p:spPr bwMode="auto">
            <a:xfrm>
              <a:off x="288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71" name="Line 7"/>
            <p:cNvSpPr>
              <a:spLocks noChangeShapeType="1"/>
            </p:cNvSpPr>
            <p:nvPr/>
          </p:nvSpPr>
          <p:spPr bwMode="auto">
            <a:xfrm>
              <a:off x="387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72" name="Line 8"/>
            <p:cNvSpPr>
              <a:spLocks noChangeShapeType="1"/>
            </p:cNvSpPr>
            <p:nvPr/>
          </p:nvSpPr>
          <p:spPr bwMode="auto">
            <a:xfrm>
              <a:off x="48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73" name="Line 9"/>
            <p:cNvSpPr>
              <a:spLocks noChangeShapeType="1"/>
            </p:cNvSpPr>
            <p:nvPr/>
          </p:nvSpPr>
          <p:spPr bwMode="auto">
            <a:xfrm>
              <a:off x="57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74" name="Line 10"/>
            <p:cNvSpPr>
              <a:spLocks noChangeShapeType="1"/>
            </p:cNvSpPr>
            <p:nvPr/>
          </p:nvSpPr>
          <p:spPr bwMode="auto">
            <a:xfrm>
              <a:off x="672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75" name="Line 11"/>
            <p:cNvSpPr>
              <a:spLocks noChangeShapeType="1"/>
            </p:cNvSpPr>
            <p:nvPr/>
          </p:nvSpPr>
          <p:spPr bwMode="auto">
            <a:xfrm>
              <a:off x="768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76" name="Line 12"/>
            <p:cNvSpPr>
              <a:spLocks noChangeShapeType="1"/>
            </p:cNvSpPr>
            <p:nvPr/>
          </p:nvSpPr>
          <p:spPr bwMode="auto">
            <a:xfrm>
              <a:off x="864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77" name="Line 13"/>
            <p:cNvSpPr>
              <a:spLocks noChangeShapeType="1"/>
            </p:cNvSpPr>
            <p:nvPr/>
          </p:nvSpPr>
          <p:spPr bwMode="auto">
            <a:xfrm>
              <a:off x="963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78" name="Line 14"/>
            <p:cNvSpPr>
              <a:spLocks noChangeShapeType="1"/>
            </p:cNvSpPr>
            <p:nvPr/>
          </p:nvSpPr>
          <p:spPr bwMode="auto">
            <a:xfrm>
              <a:off x="105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79" name="Line 15"/>
            <p:cNvSpPr>
              <a:spLocks noChangeShapeType="1"/>
            </p:cNvSpPr>
            <p:nvPr/>
          </p:nvSpPr>
          <p:spPr bwMode="auto">
            <a:xfrm>
              <a:off x="114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80" name="Line 16"/>
            <p:cNvSpPr>
              <a:spLocks noChangeShapeType="1"/>
            </p:cNvSpPr>
            <p:nvPr/>
          </p:nvSpPr>
          <p:spPr bwMode="auto">
            <a:xfrm>
              <a:off x="125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81" name="Line 17"/>
            <p:cNvSpPr>
              <a:spLocks noChangeShapeType="1"/>
            </p:cNvSpPr>
            <p:nvPr/>
          </p:nvSpPr>
          <p:spPr bwMode="auto">
            <a:xfrm>
              <a:off x="134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82" name="Line 18"/>
            <p:cNvSpPr>
              <a:spLocks noChangeShapeType="1"/>
            </p:cNvSpPr>
            <p:nvPr/>
          </p:nvSpPr>
          <p:spPr bwMode="auto">
            <a:xfrm>
              <a:off x="144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83" name="Line 19"/>
            <p:cNvSpPr>
              <a:spLocks noChangeShapeType="1"/>
            </p:cNvSpPr>
            <p:nvPr/>
          </p:nvSpPr>
          <p:spPr bwMode="auto">
            <a:xfrm>
              <a:off x="153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84" name="Line 20"/>
            <p:cNvSpPr>
              <a:spLocks noChangeShapeType="1"/>
            </p:cNvSpPr>
            <p:nvPr/>
          </p:nvSpPr>
          <p:spPr bwMode="auto">
            <a:xfrm>
              <a:off x="1632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285" name="Group 21"/>
          <p:cNvGrpSpPr/>
          <p:nvPr/>
        </p:nvGrpSpPr>
        <p:grpSpPr bwMode="auto">
          <a:xfrm>
            <a:off x="3805238" y="3032126"/>
            <a:ext cx="3052762" cy="2163763"/>
            <a:chOff x="0" y="0"/>
            <a:chExt cx="1923" cy="1363"/>
          </a:xfrm>
        </p:grpSpPr>
        <p:sp>
          <p:nvSpPr>
            <p:cNvPr id="11286" name="Line 22"/>
            <p:cNvSpPr>
              <a:spLocks noChangeShapeType="1"/>
            </p:cNvSpPr>
            <p:nvPr/>
          </p:nvSpPr>
          <p:spPr bwMode="auto">
            <a:xfrm>
              <a:off x="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87" name="Line 23"/>
            <p:cNvSpPr>
              <a:spLocks noChangeShapeType="1"/>
            </p:cNvSpPr>
            <p:nvPr/>
          </p:nvSpPr>
          <p:spPr bwMode="auto">
            <a:xfrm>
              <a:off x="9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88" name="Line 24"/>
            <p:cNvSpPr>
              <a:spLocks noChangeShapeType="1"/>
            </p:cNvSpPr>
            <p:nvPr/>
          </p:nvSpPr>
          <p:spPr bwMode="auto">
            <a:xfrm>
              <a:off x="195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89" name="Line 25"/>
            <p:cNvSpPr>
              <a:spLocks noChangeShapeType="1"/>
            </p:cNvSpPr>
            <p:nvPr/>
          </p:nvSpPr>
          <p:spPr bwMode="auto">
            <a:xfrm>
              <a:off x="288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0" name="Line 26"/>
            <p:cNvSpPr>
              <a:spLocks noChangeShapeType="1"/>
            </p:cNvSpPr>
            <p:nvPr/>
          </p:nvSpPr>
          <p:spPr bwMode="auto">
            <a:xfrm>
              <a:off x="387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1" name="Line 27"/>
            <p:cNvSpPr>
              <a:spLocks noChangeShapeType="1"/>
            </p:cNvSpPr>
            <p:nvPr/>
          </p:nvSpPr>
          <p:spPr bwMode="auto">
            <a:xfrm>
              <a:off x="48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2" name="Line 28"/>
            <p:cNvSpPr>
              <a:spLocks noChangeShapeType="1"/>
            </p:cNvSpPr>
            <p:nvPr/>
          </p:nvSpPr>
          <p:spPr bwMode="auto">
            <a:xfrm>
              <a:off x="57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3" name="Line 29"/>
            <p:cNvSpPr>
              <a:spLocks noChangeShapeType="1"/>
            </p:cNvSpPr>
            <p:nvPr/>
          </p:nvSpPr>
          <p:spPr bwMode="auto">
            <a:xfrm>
              <a:off x="672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4" name="Line 30"/>
            <p:cNvSpPr>
              <a:spLocks noChangeShapeType="1"/>
            </p:cNvSpPr>
            <p:nvPr/>
          </p:nvSpPr>
          <p:spPr bwMode="auto">
            <a:xfrm>
              <a:off x="768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5" name="Line 31"/>
            <p:cNvSpPr>
              <a:spLocks noChangeShapeType="1"/>
            </p:cNvSpPr>
            <p:nvPr/>
          </p:nvSpPr>
          <p:spPr bwMode="auto">
            <a:xfrm>
              <a:off x="864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6" name="Line 32"/>
            <p:cNvSpPr>
              <a:spLocks noChangeShapeType="1"/>
            </p:cNvSpPr>
            <p:nvPr/>
          </p:nvSpPr>
          <p:spPr bwMode="auto">
            <a:xfrm>
              <a:off x="963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7" name="Line 33"/>
            <p:cNvSpPr>
              <a:spLocks noChangeShapeType="1"/>
            </p:cNvSpPr>
            <p:nvPr/>
          </p:nvSpPr>
          <p:spPr bwMode="auto">
            <a:xfrm>
              <a:off x="105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8" name="Line 34"/>
            <p:cNvSpPr>
              <a:spLocks noChangeShapeType="1"/>
            </p:cNvSpPr>
            <p:nvPr/>
          </p:nvSpPr>
          <p:spPr bwMode="auto">
            <a:xfrm>
              <a:off x="114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9" name="Line 35"/>
            <p:cNvSpPr>
              <a:spLocks noChangeShapeType="1"/>
            </p:cNvSpPr>
            <p:nvPr/>
          </p:nvSpPr>
          <p:spPr bwMode="auto">
            <a:xfrm>
              <a:off x="125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00" name="Line 36"/>
            <p:cNvSpPr>
              <a:spLocks noChangeShapeType="1"/>
            </p:cNvSpPr>
            <p:nvPr/>
          </p:nvSpPr>
          <p:spPr bwMode="auto">
            <a:xfrm>
              <a:off x="134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01" name="Line 37"/>
            <p:cNvSpPr>
              <a:spLocks noChangeShapeType="1"/>
            </p:cNvSpPr>
            <p:nvPr/>
          </p:nvSpPr>
          <p:spPr bwMode="auto">
            <a:xfrm>
              <a:off x="144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02" name="Line 38"/>
            <p:cNvSpPr>
              <a:spLocks noChangeShapeType="1"/>
            </p:cNvSpPr>
            <p:nvPr/>
          </p:nvSpPr>
          <p:spPr bwMode="auto">
            <a:xfrm>
              <a:off x="153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03" name="Line 39"/>
            <p:cNvSpPr>
              <a:spLocks noChangeShapeType="1"/>
            </p:cNvSpPr>
            <p:nvPr/>
          </p:nvSpPr>
          <p:spPr bwMode="auto">
            <a:xfrm>
              <a:off x="1632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304" name="Group 40"/>
          <p:cNvGrpSpPr/>
          <p:nvPr/>
        </p:nvGrpSpPr>
        <p:grpSpPr bwMode="auto">
          <a:xfrm>
            <a:off x="3805238" y="3032126"/>
            <a:ext cx="3052762" cy="2163763"/>
            <a:chOff x="0" y="0"/>
            <a:chExt cx="1923" cy="1363"/>
          </a:xfrm>
        </p:grpSpPr>
        <p:sp>
          <p:nvSpPr>
            <p:cNvPr id="11305" name="Line 41"/>
            <p:cNvSpPr>
              <a:spLocks noChangeShapeType="1"/>
            </p:cNvSpPr>
            <p:nvPr/>
          </p:nvSpPr>
          <p:spPr bwMode="auto">
            <a:xfrm>
              <a:off x="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06" name="Line 42"/>
            <p:cNvSpPr>
              <a:spLocks noChangeShapeType="1"/>
            </p:cNvSpPr>
            <p:nvPr/>
          </p:nvSpPr>
          <p:spPr bwMode="auto">
            <a:xfrm>
              <a:off x="9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07" name="Line 43"/>
            <p:cNvSpPr>
              <a:spLocks noChangeShapeType="1"/>
            </p:cNvSpPr>
            <p:nvPr/>
          </p:nvSpPr>
          <p:spPr bwMode="auto">
            <a:xfrm>
              <a:off x="195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08" name="Line 44"/>
            <p:cNvSpPr>
              <a:spLocks noChangeShapeType="1"/>
            </p:cNvSpPr>
            <p:nvPr/>
          </p:nvSpPr>
          <p:spPr bwMode="auto">
            <a:xfrm>
              <a:off x="288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09" name="Line 45"/>
            <p:cNvSpPr>
              <a:spLocks noChangeShapeType="1"/>
            </p:cNvSpPr>
            <p:nvPr/>
          </p:nvSpPr>
          <p:spPr bwMode="auto">
            <a:xfrm>
              <a:off x="387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10" name="Line 46"/>
            <p:cNvSpPr>
              <a:spLocks noChangeShapeType="1"/>
            </p:cNvSpPr>
            <p:nvPr/>
          </p:nvSpPr>
          <p:spPr bwMode="auto">
            <a:xfrm>
              <a:off x="48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11" name="Line 47"/>
            <p:cNvSpPr>
              <a:spLocks noChangeShapeType="1"/>
            </p:cNvSpPr>
            <p:nvPr/>
          </p:nvSpPr>
          <p:spPr bwMode="auto">
            <a:xfrm>
              <a:off x="57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12" name="Line 48"/>
            <p:cNvSpPr>
              <a:spLocks noChangeShapeType="1"/>
            </p:cNvSpPr>
            <p:nvPr/>
          </p:nvSpPr>
          <p:spPr bwMode="auto">
            <a:xfrm>
              <a:off x="672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13" name="Line 49"/>
            <p:cNvSpPr>
              <a:spLocks noChangeShapeType="1"/>
            </p:cNvSpPr>
            <p:nvPr/>
          </p:nvSpPr>
          <p:spPr bwMode="auto">
            <a:xfrm>
              <a:off x="768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14" name="Line 50"/>
            <p:cNvSpPr>
              <a:spLocks noChangeShapeType="1"/>
            </p:cNvSpPr>
            <p:nvPr/>
          </p:nvSpPr>
          <p:spPr bwMode="auto">
            <a:xfrm>
              <a:off x="864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15" name="Line 51"/>
            <p:cNvSpPr>
              <a:spLocks noChangeShapeType="1"/>
            </p:cNvSpPr>
            <p:nvPr/>
          </p:nvSpPr>
          <p:spPr bwMode="auto">
            <a:xfrm>
              <a:off x="963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16" name="Line 52"/>
            <p:cNvSpPr>
              <a:spLocks noChangeShapeType="1"/>
            </p:cNvSpPr>
            <p:nvPr/>
          </p:nvSpPr>
          <p:spPr bwMode="auto">
            <a:xfrm>
              <a:off x="105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17" name="Line 53"/>
            <p:cNvSpPr>
              <a:spLocks noChangeShapeType="1"/>
            </p:cNvSpPr>
            <p:nvPr/>
          </p:nvSpPr>
          <p:spPr bwMode="auto">
            <a:xfrm>
              <a:off x="114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18" name="Line 54"/>
            <p:cNvSpPr>
              <a:spLocks noChangeShapeType="1"/>
            </p:cNvSpPr>
            <p:nvPr/>
          </p:nvSpPr>
          <p:spPr bwMode="auto">
            <a:xfrm>
              <a:off x="125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19" name="Line 55"/>
            <p:cNvSpPr>
              <a:spLocks noChangeShapeType="1"/>
            </p:cNvSpPr>
            <p:nvPr/>
          </p:nvSpPr>
          <p:spPr bwMode="auto">
            <a:xfrm>
              <a:off x="134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20" name="Line 56"/>
            <p:cNvSpPr>
              <a:spLocks noChangeShapeType="1"/>
            </p:cNvSpPr>
            <p:nvPr/>
          </p:nvSpPr>
          <p:spPr bwMode="auto">
            <a:xfrm>
              <a:off x="144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21" name="Line 57"/>
            <p:cNvSpPr>
              <a:spLocks noChangeShapeType="1"/>
            </p:cNvSpPr>
            <p:nvPr/>
          </p:nvSpPr>
          <p:spPr bwMode="auto">
            <a:xfrm>
              <a:off x="153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22" name="Line 58"/>
            <p:cNvSpPr>
              <a:spLocks noChangeShapeType="1"/>
            </p:cNvSpPr>
            <p:nvPr/>
          </p:nvSpPr>
          <p:spPr bwMode="auto">
            <a:xfrm>
              <a:off x="1632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323" name="Group 59"/>
          <p:cNvGrpSpPr/>
          <p:nvPr/>
        </p:nvGrpSpPr>
        <p:grpSpPr bwMode="auto">
          <a:xfrm>
            <a:off x="3805238" y="3032126"/>
            <a:ext cx="3052762" cy="2163763"/>
            <a:chOff x="0" y="0"/>
            <a:chExt cx="1923" cy="1363"/>
          </a:xfrm>
        </p:grpSpPr>
        <p:sp>
          <p:nvSpPr>
            <p:cNvPr id="11324" name="Line 60"/>
            <p:cNvSpPr>
              <a:spLocks noChangeShapeType="1"/>
            </p:cNvSpPr>
            <p:nvPr/>
          </p:nvSpPr>
          <p:spPr bwMode="auto">
            <a:xfrm>
              <a:off x="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25" name="Line 61"/>
            <p:cNvSpPr>
              <a:spLocks noChangeShapeType="1"/>
            </p:cNvSpPr>
            <p:nvPr/>
          </p:nvSpPr>
          <p:spPr bwMode="auto">
            <a:xfrm>
              <a:off x="9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26" name="Line 62"/>
            <p:cNvSpPr>
              <a:spLocks noChangeShapeType="1"/>
            </p:cNvSpPr>
            <p:nvPr/>
          </p:nvSpPr>
          <p:spPr bwMode="auto">
            <a:xfrm>
              <a:off x="195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27" name="Line 63"/>
            <p:cNvSpPr>
              <a:spLocks noChangeShapeType="1"/>
            </p:cNvSpPr>
            <p:nvPr/>
          </p:nvSpPr>
          <p:spPr bwMode="auto">
            <a:xfrm>
              <a:off x="288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28" name="Line 64"/>
            <p:cNvSpPr>
              <a:spLocks noChangeShapeType="1"/>
            </p:cNvSpPr>
            <p:nvPr/>
          </p:nvSpPr>
          <p:spPr bwMode="auto">
            <a:xfrm>
              <a:off x="387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29" name="Line 65"/>
            <p:cNvSpPr>
              <a:spLocks noChangeShapeType="1"/>
            </p:cNvSpPr>
            <p:nvPr/>
          </p:nvSpPr>
          <p:spPr bwMode="auto">
            <a:xfrm>
              <a:off x="48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30" name="Line 66"/>
            <p:cNvSpPr>
              <a:spLocks noChangeShapeType="1"/>
            </p:cNvSpPr>
            <p:nvPr/>
          </p:nvSpPr>
          <p:spPr bwMode="auto">
            <a:xfrm>
              <a:off x="57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31" name="Line 67"/>
            <p:cNvSpPr>
              <a:spLocks noChangeShapeType="1"/>
            </p:cNvSpPr>
            <p:nvPr/>
          </p:nvSpPr>
          <p:spPr bwMode="auto">
            <a:xfrm>
              <a:off x="672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32" name="Line 68"/>
            <p:cNvSpPr>
              <a:spLocks noChangeShapeType="1"/>
            </p:cNvSpPr>
            <p:nvPr/>
          </p:nvSpPr>
          <p:spPr bwMode="auto">
            <a:xfrm>
              <a:off x="768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33" name="Line 69"/>
            <p:cNvSpPr>
              <a:spLocks noChangeShapeType="1"/>
            </p:cNvSpPr>
            <p:nvPr/>
          </p:nvSpPr>
          <p:spPr bwMode="auto">
            <a:xfrm>
              <a:off x="864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34" name="Line 70"/>
            <p:cNvSpPr>
              <a:spLocks noChangeShapeType="1"/>
            </p:cNvSpPr>
            <p:nvPr/>
          </p:nvSpPr>
          <p:spPr bwMode="auto">
            <a:xfrm>
              <a:off x="963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35" name="Line 71"/>
            <p:cNvSpPr>
              <a:spLocks noChangeShapeType="1"/>
            </p:cNvSpPr>
            <p:nvPr/>
          </p:nvSpPr>
          <p:spPr bwMode="auto">
            <a:xfrm>
              <a:off x="105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36" name="Line 72"/>
            <p:cNvSpPr>
              <a:spLocks noChangeShapeType="1"/>
            </p:cNvSpPr>
            <p:nvPr/>
          </p:nvSpPr>
          <p:spPr bwMode="auto">
            <a:xfrm>
              <a:off x="114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37" name="Line 73"/>
            <p:cNvSpPr>
              <a:spLocks noChangeShapeType="1"/>
            </p:cNvSpPr>
            <p:nvPr/>
          </p:nvSpPr>
          <p:spPr bwMode="auto">
            <a:xfrm>
              <a:off x="125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38" name="Line 74"/>
            <p:cNvSpPr>
              <a:spLocks noChangeShapeType="1"/>
            </p:cNvSpPr>
            <p:nvPr/>
          </p:nvSpPr>
          <p:spPr bwMode="auto">
            <a:xfrm>
              <a:off x="134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39" name="Line 75"/>
            <p:cNvSpPr>
              <a:spLocks noChangeShapeType="1"/>
            </p:cNvSpPr>
            <p:nvPr/>
          </p:nvSpPr>
          <p:spPr bwMode="auto">
            <a:xfrm>
              <a:off x="144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40" name="Line 76"/>
            <p:cNvSpPr>
              <a:spLocks noChangeShapeType="1"/>
            </p:cNvSpPr>
            <p:nvPr/>
          </p:nvSpPr>
          <p:spPr bwMode="auto">
            <a:xfrm>
              <a:off x="153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41" name="Line 77"/>
            <p:cNvSpPr>
              <a:spLocks noChangeShapeType="1"/>
            </p:cNvSpPr>
            <p:nvPr/>
          </p:nvSpPr>
          <p:spPr bwMode="auto">
            <a:xfrm>
              <a:off x="1632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342" name="Group 78"/>
          <p:cNvGrpSpPr/>
          <p:nvPr/>
        </p:nvGrpSpPr>
        <p:grpSpPr bwMode="auto">
          <a:xfrm>
            <a:off x="3805238" y="3032126"/>
            <a:ext cx="3052762" cy="2163763"/>
            <a:chOff x="0" y="0"/>
            <a:chExt cx="1923" cy="1363"/>
          </a:xfrm>
        </p:grpSpPr>
        <p:sp>
          <p:nvSpPr>
            <p:cNvPr id="11343" name="Line 79"/>
            <p:cNvSpPr>
              <a:spLocks noChangeShapeType="1"/>
            </p:cNvSpPr>
            <p:nvPr/>
          </p:nvSpPr>
          <p:spPr bwMode="auto">
            <a:xfrm>
              <a:off x="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44" name="Line 80"/>
            <p:cNvSpPr>
              <a:spLocks noChangeShapeType="1"/>
            </p:cNvSpPr>
            <p:nvPr/>
          </p:nvSpPr>
          <p:spPr bwMode="auto">
            <a:xfrm>
              <a:off x="9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45" name="Line 81"/>
            <p:cNvSpPr>
              <a:spLocks noChangeShapeType="1"/>
            </p:cNvSpPr>
            <p:nvPr/>
          </p:nvSpPr>
          <p:spPr bwMode="auto">
            <a:xfrm>
              <a:off x="195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46" name="Line 82"/>
            <p:cNvSpPr>
              <a:spLocks noChangeShapeType="1"/>
            </p:cNvSpPr>
            <p:nvPr/>
          </p:nvSpPr>
          <p:spPr bwMode="auto">
            <a:xfrm>
              <a:off x="288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47" name="Line 83"/>
            <p:cNvSpPr>
              <a:spLocks noChangeShapeType="1"/>
            </p:cNvSpPr>
            <p:nvPr/>
          </p:nvSpPr>
          <p:spPr bwMode="auto">
            <a:xfrm>
              <a:off x="387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48" name="Line 84"/>
            <p:cNvSpPr>
              <a:spLocks noChangeShapeType="1"/>
            </p:cNvSpPr>
            <p:nvPr/>
          </p:nvSpPr>
          <p:spPr bwMode="auto">
            <a:xfrm>
              <a:off x="48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49" name="Line 85"/>
            <p:cNvSpPr>
              <a:spLocks noChangeShapeType="1"/>
            </p:cNvSpPr>
            <p:nvPr/>
          </p:nvSpPr>
          <p:spPr bwMode="auto">
            <a:xfrm>
              <a:off x="57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50" name="Line 86"/>
            <p:cNvSpPr>
              <a:spLocks noChangeShapeType="1"/>
            </p:cNvSpPr>
            <p:nvPr/>
          </p:nvSpPr>
          <p:spPr bwMode="auto">
            <a:xfrm>
              <a:off x="672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51" name="Line 87"/>
            <p:cNvSpPr>
              <a:spLocks noChangeShapeType="1"/>
            </p:cNvSpPr>
            <p:nvPr/>
          </p:nvSpPr>
          <p:spPr bwMode="auto">
            <a:xfrm>
              <a:off x="768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52" name="Line 88"/>
            <p:cNvSpPr>
              <a:spLocks noChangeShapeType="1"/>
            </p:cNvSpPr>
            <p:nvPr/>
          </p:nvSpPr>
          <p:spPr bwMode="auto">
            <a:xfrm>
              <a:off x="864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53" name="Line 89"/>
            <p:cNvSpPr>
              <a:spLocks noChangeShapeType="1"/>
            </p:cNvSpPr>
            <p:nvPr/>
          </p:nvSpPr>
          <p:spPr bwMode="auto">
            <a:xfrm>
              <a:off x="963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54" name="Line 90"/>
            <p:cNvSpPr>
              <a:spLocks noChangeShapeType="1"/>
            </p:cNvSpPr>
            <p:nvPr/>
          </p:nvSpPr>
          <p:spPr bwMode="auto">
            <a:xfrm>
              <a:off x="105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55" name="Line 91"/>
            <p:cNvSpPr>
              <a:spLocks noChangeShapeType="1"/>
            </p:cNvSpPr>
            <p:nvPr/>
          </p:nvSpPr>
          <p:spPr bwMode="auto">
            <a:xfrm>
              <a:off x="114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56" name="Line 92"/>
            <p:cNvSpPr>
              <a:spLocks noChangeShapeType="1"/>
            </p:cNvSpPr>
            <p:nvPr/>
          </p:nvSpPr>
          <p:spPr bwMode="auto">
            <a:xfrm>
              <a:off x="125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57" name="Line 93"/>
            <p:cNvSpPr>
              <a:spLocks noChangeShapeType="1"/>
            </p:cNvSpPr>
            <p:nvPr/>
          </p:nvSpPr>
          <p:spPr bwMode="auto">
            <a:xfrm>
              <a:off x="134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58" name="Line 94"/>
            <p:cNvSpPr>
              <a:spLocks noChangeShapeType="1"/>
            </p:cNvSpPr>
            <p:nvPr/>
          </p:nvSpPr>
          <p:spPr bwMode="auto">
            <a:xfrm>
              <a:off x="144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59" name="Line 95"/>
            <p:cNvSpPr>
              <a:spLocks noChangeShapeType="1"/>
            </p:cNvSpPr>
            <p:nvPr/>
          </p:nvSpPr>
          <p:spPr bwMode="auto">
            <a:xfrm>
              <a:off x="153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60" name="Line 96"/>
            <p:cNvSpPr>
              <a:spLocks noChangeShapeType="1"/>
            </p:cNvSpPr>
            <p:nvPr/>
          </p:nvSpPr>
          <p:spPr bwMode="auto">
            <a:xfrm>
              <a:off x="1632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361" name="Group 97"/>
          <p:cNvGrpSpPr/>
          <p:nvPr/>
        </p:nvGrpSpPr>
        <p:grpSpPr bwMode="auto">
          <a:xfrm>
            <a:off x="3810001" y="3032126"/>
            <a:ext cx="3052763" cy="2163763"/>
            <a:chOff x="0" y="0"/>
            <a:chExt cx="1923" cy="1363"/>
          </a:xfrm>
        </p:grpSpPr>
        <p:sp>
          <p:nvSpPr>
            <p:cNvPr id="11362" name="Line 98"/>
            <p:cNvSpPr>
              <a:spLocks noChangeShapeType="1"/>
            </p:cNvSpPr>
            <p:nvPr/>
          </p:nvSpPr>
          <p:spPr bwMode="auto">
            <a:xfrm>
              <a:off x="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63" name="Line 99"/>
            <p:cNvSpPr>
              <a:spLocks noChangeShapeType="1"/>
            </p:cNvSpPr>
            <p:nvPr/>
          </p:nvSpPr>
          <p:spPr bwMode="auto">
            <a:xfrm>
              <a:off x="9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64" name="Line 100"/>
            <p:cNvSpPr>
              <a:spLocks noChangeShapeType="1"/>
            </p:cNvSpPr>
            <p:nvPr/>
          </p:nvSpPr>
          <p:spPr bwMode="auto">
            <a:xfrm>
              <a:off x="195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65" name="Line 101"/>
            <p:cNvSpPr>
              <a:spLocks noChangeShapeType="1"/>
            </p:cNvSpPr>
            <p:nvPr/>
          </p:nvSpPr>
          <p:spPr bwMode="auto">
            <a:xfrm>
              <a:off x="288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66" name="Line 102"/>
            <p:cNvSpPr>
              <a:spLocks noChangeShapeType="1"/>
            </p:cNvSpPr>
            <p:nvPr/>
          </p:nvSpPr>
          <p:spPr bwMode="auto">
            <a:xfrm>
              <a:off x="387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67" name="Line 103"/>
            <p:cNvSpPr>
              <a:spLocks noChangeShapeType="1"/>
            </p:cNvSpPr>
            <p:nvPr/>
          </p:nvSpPr>
          <p:spPr bwMode="auto">
            <a:xfrm>
              <a:off x="48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68" name="Line 104"/>
            <p:cNvSpPr>
              <a:spLocks noChangeShapeType="1"/>
            </p:cNvSpPr>
            <p:nvPr/>
          </p:nvSpPr>
          <p:spPr bwMode="auto">
            <a:xfrm>
              <a:off x="57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69" name="Line 105"/>
            <p:cNvSpPr>
              <a:spLocks noChangeShapeType="1"/>
            </p:cNvSpPr>
            <p:nvPr/>
          </p:nvSpPr>
          <p:spPr bwMode="auto">
            <a:xfrm>
              <a:off x="672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70" name="Line 106"/>
            <p:cNvSpPr>
              <a:spLocks noChangeShapeType="1"/>
            </p:cNvSpPr>
            <p:nvPr/>
          </p:nvSpPr>
          <p:spPr bwMode="auto">
            <a:xfrm>
              <a:off x="768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71" name="Line 107"/>
            <p:cNvSpPr>
              <a:spLocks noChangeShapeType="1"/>
            </p:cNvSpPr>
            <p:nvPr/>
          </p:nvSpPr>
          <p:spPr bwMode="auto">
            <a:xfrm>
              <a:off x="864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72" name="Line 108"/>
            <p:cNvSpPr>
              <a:spLocks noChangeShapeType="1"/>
            </p:cNvSpPr>
            <p:nvPr/>
          </p:nvSpPr>
          <p:spPr bwMode="auto">
            <a:xfrm>
              <a:off x="963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73" name="Line 109"/>
            <p:cNvSpPr>
              <a:spLocks noChangeShapeType="1"/>
            </p:cNvSpPr>
            <p:nvPr/>
          </p:nvSpPr>
          <p:spPr bwMode="auto">
            <a:xfrm>
              <a:off x="105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74" name="Line 110"/>
            <p:cNvSpPr>
              <a:spLocks noChangeShapeType="1"/>
            </p:cNvSpPr>
            <p:nvPr/>
          </p:nvSpPr>
          <p:spPr bwMode="auto">
            <a:xfrm>
              <a:off x="114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75" name="Line 111"/>
            <p:cNvSpPr>
              <a:spLocks noChangeShapeType="1"/>
            </p:cNvSpPr>
            <p:nvPr/>
          </p:nvSpPr>
          <p:spPr bwMode="auto">
            <a:xfrm>
              <a:off x="125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76" name="Line 112"/>
            <p:cNvSpPr>
              <a:spLocks noChangeShapeType="1"/>
            </p:cNvSpPr>
            <p:nvPr/>
          </p:nvSpPr>
          <p:spPr bwMode="auto">
            <a:xfrm>
              <a:off x="134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77" name="Line 113"/>
            <p:cNvSpPr>
              <a:spLocks noChangeShapeType="1"/>
            </p:cNvSpPr>
            <p:nvPr/>
          </p:nvSpPr>
          <p:spPr bwMode="auto">
            <a:xfrm>
              <a:off x="144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78" name="Line 114"/>
            <p:cNvSpPr>
              <a:spLocks noChangeShapeType="1"/>
            </p:cNvSpPr>
            <p:nvPr/>
          </p:nvSpPr>
          <p:spPr bwMode="auto">
            <a:xfrm>
              <a:off x="153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79" name="Line 115"/>
            <p:cNvSpPr>
              <a:spLocks noChangeShapeType="1"/>
            </p:cNvSpPr>
            <p:nvPr/>
          </p:nvSpPr>
          <p:spPr bwMode="auto">
            <a:xfrm>
              <a:off x="1632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380" name="Group 116"/>
          <p:cNvGrpSpPr/>
          <p:nvPr/>
        </p:nvGrpSpPr>
        <p:grpSpPr bwMode="auto">
          <a:xfrm>
            <a:off x="3810001" y="3032126"/>
            <a:ext cx="3052763" cy="2163763"/>
            <a:chOff x="0" y="0"/>
            <a:chExt cx="1923" cy="1363"/>
          </a:xfrm>
        </p:grpSpPr>
        <p:sp>
          <p:nvSpPr>
            <p:cNvPr id="11381" name="Line 117"/>
            <p:cNvSpPr>
              <a:spLocks noChangeShapeType="1"/>
            </p:cNvSpPr>
            <p:nvPr/>
          </p:nvSpPr>
          <p:spPr bwMode="auto">
            <a:xfrm>
              <a:off x="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82" name="Line 118"/>
            <p:cNvSpPr>
              <a:spLocks noChangeShapeType="1"/>
            </p:cNvSpPr>
            <p:nvPr/>
          </p:nvSpPr>
          <p:spPr bwMode="auto">
            <a:xfrm>
              <a:off x="9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83" name="Line 119"/>
            <p:cNvSpPr>
              <a:spLocks noChangeShapeType="1"/>
            </p:cNvSpPr>
            <p:nvPr/>
          </p:nvSpPr>
          <p:spPr bwMode="auto">
            <a:xfrm>
              <a:off x="195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84" name="Line 120"/>
            <p:cNvSpPr>
              <a:spLocks noChangeShapeType="1"/>
            </p:cNvSpPr>
            <p:nvPr/>
          </p:nvSpPr>
          <p:spPr bwMode="auto">
            <a:xfrm>
              <a:off x="288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85" name="Line 121"/>
            <p:cNvSpPr>
              <a:spLocks noChangeShapeType="1"/>
            </p:cNvSpPr>
            <p:nvPr/>
          </p:nvSpPr>
          <p:spPr bwMode="auto">
            <a:xfrm>
              <a:off x="387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86" name="Line 122"/>
            <p:cNvSpPr>
              <a:spLocks noChangeShapeType="1"/>
            </p:cNvSpPr>
            <p:nvPr/>
          </p:nvSpPr>
          <p:spPr bwMode="auto">
            <a:xfrm>
              <a:off x="48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87" name="Line 123"/>
            <p:cNvSpPr>
              <a:spLocks noChangeShapeType="1"/>
            </p:cNvSpPr>
            <p:nvPr/>
          </p:nvSpPr>
          <p:spPr bwMode="auto">
            <a:xfrm>
              <a:off x="57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88" name="Line 124"/>
            <p:cNvSpPr>
              <a:spLocks noChangeShapeType="1"/>
            </p:cNvSpPr>
            <p:nvPr/>
          </p:nvSpPr>
          <p:spPr bwMode="auto">
            <a:xfrm>
              <a:off x="672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89" name="Line 125"/>
            <p:cNvSpPr>
              <a:spLocks noChangeShapeType="1"/>
            </p:cNvSpPr>
            <p:nvPr/>
          </p:nvSpPr>
          <p:spPr bwMode="auto">
            <a:xfrm>
              <a:off x="768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90" name="Line 126"/>
            <p:cNvSpPr>
              <a:spLocks noChangeShapeType="1"/>
            </p:cNvSpPr>
            <p:nvPr/>
          </p:nvSpPr>
          <p:spPr bwMode="auto">
            <a:xfrm>
              <a:off x="864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91" name="Line 127"/>
            <p:cNvSpPr>
              <a:spLocks noChangeShapeType="1"/>
            </p:cNvSpPr>
            <p:nvPr/>
          </p:nvSpPr>
          <p:spPr bwMode="auto">
            <a:xfrm>
              <a:off x="963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92" name="Line 128"/>
            <p:cNvSpPr>
              <a:spLocks noChangeShapeType="1"/>
            </p:cNvSpPr>
            <p:nvPr/>
          </p:nvSpPr>
          <p:spPr bwMode="auto">
            <a:xfrm>
              <a:off x="105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93" name="Line 129"/>
            <p:cNvSpPr>
              <a:spLocks noChangeShapeType="1"/>
            </p:cNvSpPr>
            <p:nvPr/>
          </p:nvSpPr>
          <p:spPr bwMode="auto">
            <a:xfrm>
              <a:off x="114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94" name="Line 130"/>
            <p:cNvSpPr>
              <a:spLocks noChangeShapeType="1"/>
            </p:cNvSpPr>
            <p:nvPr/>
          </p:nvSpPr>
          <p:spPr bwMode="auto">
            <a:xfrm>
              <a:off x="125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95" name="Line 131"/>
            <p:cNvSpPr>
              <a:spLocks noChangeShapeType="1"/>
            </p:cNvSpPr>
            <p:nvPr/>
          </p:nvSpPr>
          <p:spPr bwMode="auto">
            <a:xfrm>
              <a:off x="134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96" name="Line 132"/>
            <p:cNvSpPr>
              <a:spLocks noChangeShapeType="1"/>
            </p:cNvSpPr>
            <p:nvPr/>
          </p:nvSpPr>
          <p:spPr bwMode="auto">
            <a:xfrm>
              <a:off x="144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97" name="Line 133"/>
            <p:cNvSpPr>
              <a:spLocks noChangeShapeType="1"/>
            </p:cNvSpPr>
            <p:nvPr/>
          </p:nvSpPr>
          <p:spPr bwMode="auto">
            <a:xfrm>
              <a:off x="153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98" name="Line 134"/>
            <p:cNvSpPr>
              <a:spLocks noChangeShapeType="1"/>
            </p:cNvSpPr>
            <p:nvPr/>
          </p:nvSpPr>
          <p:spPr bwMode="auto">
            <a:xfrm>
              <a:off x="1632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399" name="Group 135"/>
          <p:cNvGrpSpPr/>
          <p:nvPr/>
        </p:nvGrpSpPr>
        <p:grpSpPr bwMode="auto">
          <a:xfrm>
            <a:off x="3805238" y="3032126"/>
            <a:ext cx="3052762" cy="2163763"/>
            <a:chOff x="0" y="0"/>
            <a:chExt cx="1923" cy="1363"/>
          </a:xfrm>
        </p:grpSpPr>
        <p:sp>
          <p:nvSpPr>
            <p:cNvPr id="11400" name="Line 136"/>
            <p:cNvSpPr>
              <a:spLocks noChangeShapeType="1"/>
            </p:cNvSpPr>
            <p:nvPr/>
          </p:nvSpPr>
          <p:spPr bwMode="auto">
            <a:xfrm>
              <a:off x="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01" name="Line 137"/>
            <p:cNvSpPr>
              <a:spLocks noChangeShapeType="1"/>
            </p:cNvSpPr>
            <p:nvPr/>
          </p:nvSpPr>
          <p:spPr bwMode="auto">
            <a:xfrm>
              <a:off x="9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02" name="Line 138"/>
            <p:cNvSpPr>
              <a:spLocks noChangeShapeType="1"/>
            </p:cNvSpPr>
            <p:nvPr/>
          </p:nvSpPr>
          <p:spPr bwMode="auto">
            <a:xfrm>
              <a:off x="195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03" name="Line 139"/>
            <p:cNvSpPr>
              <a:spLocks noChangeShapeType="1"/>
            </p:cNvSpPr>
            <p:nvPr/>
          </p:nvSpPr>
          <p:spPr bwMode="auto">
            <a:xfrm>
              <a:off x="288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04" name="Line 140"/>
            <p:cNvSpPr>
              <a:spLocks noChangeShapeType="1"/>
            </p:cNvSpPr>
            <p:nvPr/>
          </p:nvSpPr>
          <p:spPr bwMode="auto">
            <a:xfrm>
              <a:off x="387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05" name="Line 141"/>
            <p:cNvSpPr>
              <a:spLocks noChangeShapeType="1"/>
            </p:cNvSpPr>
            <p:nvPr/>
          </p:nvSpPr>
          <p:spPr bwMode="auto">
            <a:xfrm>
              <a:off x="48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06" name="Line 142"/>
            <p:cNvSpPr>
              <a:spLocks noChangeShapeType="1"/>
            </p:cNvSpPr>
            <p:nvPr/>
          </p:nvSpPr>
          <p:spPr bwMode="auto">
            <a:xfrm>
              <a:off x="57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07" name="Line 143"/>
            <p:cNvSpPr>
              <a:spLocks noChangeShapeType="1"/>
            </p:cNvSpPr>
            <p:nvPr/>
          </p:nvSpPr>
          <p:spPr bwMode="auto">
            <a:xfrm>
              <a:off x="672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08" name="Line 144"/>
            <p:cNvSpPr>
              <a:spLocks noChangeShapeType="1"/>
            </p:cNvSpPr>
            <p:nvPr/>
          </p:nvSpPr>
          <p:spPr bwMode="auto">
            <a:xfrm>
              <a:off x="768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09" name="Line 145"/>
            <p:cNvSpPr>
              <a:spLocks noChangeShapeType="1"/>
            </p:cNvSpPr>
            <p:nvPr/>
          </p:nvSpPr>
          <p:spPr bwMode="auto">
            <a:xfrm>
              <a:off x="864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10" name="Line 146"/>
            <p:cNvSpPr>
              <a:spLocks noChangeShapeType="1"/>
            </p:cNvSpPr>
            <p:nvPr/>
          </p:nvSpPr>
          <p:spPr bwMode="auto">
            <a:xfrm>
              <a:off x="963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11" name="Line 147"/>
            <p:cNvSpPr>
              <a:spLocks noChangeShapeType="1"/>
            </p:cNvSpPr>
            <p:nvPr/>
          </p:nvSpPr>
          <p:spPr bwMode="auto">
            <a:xfrm>
              <a:off x="105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12" name="Line 148"/>
            <p:cNvSpPr>
              <a:spLocks noChangeShapeType="1"/>
            </p:cNvSpPr>
            <p:nvPr/>
          </p:nvSpPr>
          <p:spPr bwMode="auto">
            <a:xfrm>
              <a:off x="114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13" name="Line 149"/>
            <p:cNvSpPr>
              <a:spLocks noChangeShapeType="1"/>
            </p:cNvSpPr>
            <p:nvPr/>
          </p:nvSpPr>
          <p:spPr bwMode="auto">
            <a:xfrm>
              <a:off x="125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14" name="Line 150"/>
            <p:cNvSpPr>
              <a:spLocks noChangeShapeType="1"/>
            </p:cNvSpPr>
            <p:nvPr/>
          </p:nvSpPr>
          <p:spPr bwMode="auto">
            <a:xfrm>
              <a:off x="134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15" name="Line 151"/>
            <p:cNvSpPr>
              <a:spLocks noChangeShapeType="1"/>
            </p:cNvSpPr>
            <p:nvPr/>
          </p:nvSpPr>
          <p:spPr bwMode="auto">
            <a:xfrm>
              <a:off x="144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16" name="Line 152"/>
            <p:cNvSpPr>
              <a:spLocks noChangeShapeType="1"/>
            </p:cNvSpPr>
            <p:nvPr/>
          </p:nvSpPr>
          <p:spPr bwMode="auto">
            <a:xfrm>
              <a:off x="153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17" name="Line 153"/>
            <p:cNvSpPr>
              <a:spLocks noChangeShapeType="1"/>
            </p:cNvSpPr>
            <p:nvPr/>
          </p:nvSpPr>
          <p:spPr bwMode="auto">
            <a:xfrm>
              <a:off x="1632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bg2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418" name="Group 154"/>
          <p:cNvGrpSpPr/>
          <p:nvPr/>
        </p:nvGrpSpPr>
        <p:grpSpPr bwMode="auto">
          <a:xfrm>
            <a:off x="3805237" y="2892426"/>
            <a:ext cx="3350420" cy="2351088"/>
            <a:chOff x="0" y="0"/>
            <a:chExt cx="1923" cy="1363"/>
          </a:xfrm>
        </p:grpSpPr>
        <p:sp>
          <p:nvSpPr>
            <p:cNvPr id="11419" name="Line 155"/>
            <p:cNvSpPr>
              <a:spLocks noChangeShapeType="1"/>
            </p:cNvSpPr>
            <p:nvPr/>
          </p:nvSpPr>
          <p:spPr bwMode="auto">
            <a:xfrm>
              <a:off x="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20" name="Line 156"/>
            <p:cNvSpPr>
              <a:spLocks noChangeShapeType="1"/>
            </p:cNvSpPr>
            <p:nvPr/>
          </p:nvSpPr>
          <p:spPr bwMode="auto">
            <a:xfrm>
              <a:off x="9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21" name="Line 157"/>
            <p:cNvSpPr>
              <a:spLocks noChangeShapeType="1"/>
            </p:cNvSpPr>
            <p:nvPr/>
          </p:nvSpPr>
          <p:spPr bwMode="auto">
            <a:xfrm>
              <a:off x="195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22" name="Line 158"/>
            <p:cNvSpPr>
              <a:spLocks noChangeShapeType="1"/>
            </p:cNvSpPr>
            <p:nvPr/>
          </p:nvSpPr>
          <p:spPr bwMode="auto">
            <a:xfrm>
              <a:off x="288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23" name="Line 159"/>
            <p:cNvSpPr>
              <a:spLocks noChangeShapeType="1"/>
            </p:cNvSpPr>
            <p:nvPr/>
          </p:nvSpPr>
          <p:spPr bwMode="auto">
            <a:xfrm>
              <a:off x="387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24" name="Line 160"/>
            <p:cNvSpPr>
              <a:spLocks noChangeShapeType="1"/>
            </p:cNvSpPr>
            <p:nvPr/>
          </p:nvSpPr>
          <p:spPr bwMode="auto">
            <a:xfrm>
              <a:off x="48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25" name="Line 161"/>
            <p:cNvSpPr>
              <a:spLocks noChangeShapeType="1"/>
            </p:cNvSpPr>
            <p:nvPr/>
          </p:nvSpPr>
          <p:spPr bwMode="auto">
            <a:xfrm>
              <a:off x="57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26" name="Line 162"/>
            <p:cNvSpPr>
              <a:spLocks noChangeShapeType="1"/>
            </p:cNvSpPr>
            <p:nvPr/>
          </p:nvSpPr>
          <p:spPr bwMode="auto">
            <a:xfrm>
              <a:off x="672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27" name="Line 163"/>
            <p:cNvSpPr>
              <a:spLocks noChangeShapeType="1"/>
            </p:cNvSpPr>
            <p:nvPr/>
          </p:nvSpPr>
          <p:spPr bwMode="auto">
            <a:xfrm>
              <a:off x="768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28" name="Line 164"/>
            <p:cNvSpPr>
              <a:spLocks noChangeShapeType="1"/>
            </p:cNvSpPr>
            <p:nvPr/>
          </p:nvSpPr>
          <p:spPr bwMode="auto">
            <a:xfrm>
              <a:off x="864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29" name="Line 165"/>
            <p:cNvSpPr>
              <a:spLocks noChangeShapeType="1"/>
            </p:cNvSpPr>
            <p:nvPr/>
          </p:nvSpPr>
          <p:spPr bwMode="auto">
            <a:xfrm>
              <a:off x="963" y="9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30" name="Line 166"/>
            <p:cNvSpPr>
              <a:spLocks noChangeShapeType="1"/>
            </p:cNvSpPr>
            <p:nvPr/>
          </p:nvSpPr>
          <p:spPr bwMode="auto">
            <a:xfrm>
              <a:off x="105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31" name="Line 167"/>
            <p:cNvSpPr>
              <a:spLocks noChangeShapeType="1"/>
            </p:cNvSpPr>
            <p:nvPr/>
          </p:nvSpPr>
          <p:spPr bwMode="auto">
            <a:xfrm>
              <a:off x="1149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32" name="Line 168"/>
            <p:cNvSpPr>
              <a:spLocks noChangeShapeType="1"/>
            </p:cNvSpPr>
            <p:nvPr/>
          </p:nvSpPr>
          <p:spPr bwMode="auto">
            <a:xfrm>
              <a:off x="125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33" name="Line 169"/>
            <p:cNvSpPr>
              <a:spLocks noChangeShapeType="1"/>
            </p:cNvSpPr>
            <p:nvPr/>
          </p:nvSpPr>
          <p:spPr bwMode="auto">
            <a:xfrm>
              <a:off x="1344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34" name="Line 170"/>
            <p:cNvSpPr>
              <a:spLocks noChangeShapeType="1"/>
            </p:cNvSpPr>
            <p:nvPr/>
          </p:nvSpPr>
          <p:spPr bwMode="auto">
            <a:xfrm>
              <a:off x="1440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35" name="Line 171"/>
            <p:cNvSpPr>
              <a:spLocks noChangeShapeType="1"/>
            </p:cNvSpPr>
            <p:nvPr/>
          </p:nvSpPr>
          <p:spPr bwMode="auto">
            <a:xfrm>
              <a:off x="1536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36" name="Line 172"/>
            <p:cNvSpPr>
              <a:spLocks noChangeShapeType="1"/>
            </p:cNvSpPr>
            <p:nvPr/>
          </p:nvSpPr>
          <p:spPr bwMode="auto">
            <a:xfrm>
              <a:off x="1632" y="0"/>
              <a:ext cx="291" cy="1354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1437" name="AutoShape 173"/>
          <p:cNvSpPr>
            <a:spLocks noChangeAspect="1" noChangeArrowheads="1"/>
          </p:cNvSpPr>
          <p:nvPr/>
        </p:nvSpPr>
        <p:spPr bwMode="auto">
          <a:xfrm rot="1806015">
            <a:off x="4911726" y="3046413"/>
            <a:ext cx="1108075" cy="595312"/>
          </a:xfrm>
          <a:prstGeom prst="cloudCallout">
            <a:avLst>
              <a:gd name="adj1" fmla="val 68097"/>
              <a:gd name="adj2" fmla="val 50944"/>
            </a:avLst>
          </a:prstGeom>
          <a:solidFill>
            <a:srgbClr val="E6E6E6"/>
          </a:solidFill>
          <a:ln w="9525" cmpd="sng">
            <a:solidFill>
              <a:schemeClr val="bg2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zh-CN" altLang="zh-CN" sz="2400">
              <a:latin typeface="Times New Roman" panose="02020603050405020304" pitchFamily="18" charset="0"/>
            </a:endParaRPr>
          </a:p>
        </p:txBody>
      </p:sp>
      <p:sp>
        <p:nvSpPr>
          <p:cNvPr id="11438" name="AutoShape 174"/>
          <p:cNvSpPr>
            <a:spLocks noChangeAspect="1" noChangeArrowheads="1"/>
          </p:cNvSpPr>
          <p:nvPr/>
        </p:nvSpPr>
        <p:spPr bwMode="auto">
          <a:xfrm rot="1806015">
            <a:off x="3962401" y="2498726"/>
            <a:ext cx="1979613" cy="1063625"/>
          </a:xfrm>
          <a:prstGeom prst="cloudCallout">
            <a:avLst>
              <a:gd name="adj1" fmla="val 68097"/>
              <a:gd name="adj2" fmla="val 50944"/>
            </a:avLst>
          </a:prstGeom>
          <a:solidFill>
            <a:srgbClr val="D6D6D6"/>
          </a:solidFill>
          <a:ln w="9525" cmpd="sng">
            <a:solidFill>
              <a:schemeClr val="bg2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zh-CN" altLang="zh-CN" sz="2400">
              <a:latin typeface="Times New Roman" panose="02020603050405020304" pitchFamily="18" charset="0"/>
            </a:endParaRPr>
          </a:p>
        </p:txBody>
      </p:sp>
      <p:sp>
        <p:nvSpPr>
          <p:cNvPr id="11439" name="AutoShape 175"/>
          <p:cNvSpPr>
            <a:spLocks noChangeAspect="1" noChangeArrowheads="1"/>
          </p:cNvSpPr>
          <p:nvPr/>
        </p:nvSpPr>
        <p:spPr bwMode="auto">
          <a:xfrm rot="1806015">
            <a:off x="3657600" y="2346326"/>
            <a:ext cx="2713038" cy="1457325"/>
          </a:xfrm>
          <a:prstGeom prst="cloudCallout">
            <a:avLst>
              <a:gd name="adj1" fmla="val 68097"/>
              <a:gd name="adj2" fmla="val 50944"/>
            </a:avLst>
          </a:prstGeom>
          <a:solidFill>
            <a:srgbClr val="C1C1C1">
              <a:alpha val="50000"/>
            </a:srgbClr>
          </a:solidFill>
          <a:ln w="9525" cmpd="sng">
            <a:solidFill>
              <a:schemeClr val="bg2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zh-CN" altLang="zh-CN" sz="2400">
              <a:latin typeface="Times New Roman" panose="02020603050405020304" pitchFamily="18" charset="0"/>
            </a:endParaRPr>
          </a:p>
        </p:txBody>
      </p:sp>
      <p:sp>
        <p:nvSpPr>
          <p:cNvPr id="11440" name="AutoShape 176"/>
          <p:cNvSpPr>
            <a:spLocks noChangeAspect="1" noChangeArrowheads="1"/>
          </p:cNvSpPr>
          <p:nvPr/>
        </p:nvSpPr>
        <p:spPr bwMode="auto">
          <a:xfrm rot="1806015">
            <a:off x="3455988" y="2125663"/>
            <a:ext cx="3249612" cy="1744662"/>
          </a:xfrm>
          <a:prstGeom prst="cloudCallout">
            <a:avLst>
              <a:gd name="adj1" fmla="val 59718"/>
              <a:gd name="adj2" fmla="val 69556"/>
            </a:avLst>
          </a:prstGeom>
          <a:solidFill>
            <a:schemeClr val="folHlink">
              <a:alpha val="50000"/>
            </a:schemeClr>
          </a:solidFill>
          <a:ln w="9525" cmpd="sng">
            <a:solidFill>
              <a:schemeClr val="bg2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zh-CN" altLang="zh-CN" sz="2400">
              <a:latin typeface="Times New Roman" panose="02020603050405020304" pitchFamily="18" charset="0"/>
            </a:endParaRPr>
          </a:p>
        </p:txBody>
      </p:sp>
      <p:sp>
        <p:nvSpPr>
          <p:cNvPr id="11441" name="Rectangle 177"/>
          <p:cNvSpPr>
            <a:spLocks noChangeArrowheads="1"/>
          </p:cNvSpPr>
          <p:nvPr/>
        </p:nvSpPr>
        <p:spPr bwMode="auto">
          <a:xfrm>
            <a:off x="4495800" y="5775325"/>
            <a:ext cx="3276600" cy="533400"/>
          </a:xfrm>
          <a:prstGeom prst="rect">
            <a:avLst/>
          </a:prstGeom>
          <a:solidFill>
            <a:schemeClr val="tx1"/>
          </a:solidFill>
          <a:ln w="9525" cmpd="sng">
            <a:noFill/>
            <a:miter lim="800000"/>
          </a:ln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lang="zh-CN" altLang="en-US" sz="2800">
                <a:solidFill>
                  <a:schemeClr val="bg1"/>
                </a:solidFill>
                <a:ea typeface="隶书" panose="02010509060101010101" pitchFamily="49" charset="-122"/>
              </a:rPr>
              <a:t>锋面雨的形成过程</a:t>
            </a:r>
            <a:endParaRPr lang="zh-CN" altLang="en-US" sz="2800">
              <a:solidFill>
                <a:schemeClr val="bg1"/>
              </a:solidFill>
              <a:ea typeface="隶书" panose="02010509060101010101" pitchFamily="49" charset="-122"/>
            </a:endParaRPr>
          </a:p>
        </p:txBody>
      </p:sp>
      <p:sp>
        <p:nvSpPr>
          <p:cNvPr id="11442" name="AutoShape 178"/>
          <p:cNvSpPr>
            <a:spLocks noChangeArrowheads="1"/>
          </p:cNvSpPr>
          <p:nvPr/>
        </p:nvSpPr>
        <p:spPr bwMode="auto">
          <a:xfrm rot="2681151">
            <a:off x="5181600" y="3819525"/>
            <a:ext cx="1295400" cy="279400"/>
          </a:xfrm>
          <a:prstGeom prst="leftArrow">
            <a:avLst>
              <a:gd name="adj1" fmla="val 50000"/>
              <a:gd name="adj2" fmla="val 115909"/>
            </a:avLst>
          </a:prstGeom>
          <a:solidFill>
            <a:srgbClr val="FF33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443" name="AutoShape 179"/>
          <p:cNvSpPr>
            <a:spLocks noChangeArrowheads="1"/>
          </p:cNvSpPr>
          <p:nvPr/>
        </p:nvSpPr>
        <p:spPr bwMode="auto">
          <a:xfrm rot="1754770">
            <a:off x="4038600" y="2752725"/>
            <a:ext cx="1295400" cy="279400"/>
          </a:xfrm>
          <a:prstGeom prst="leftArrow">
            <a:avLst>
              <a:gd name="adj1" fmla="val 50000"/>
              <a:gd name="adj2" fmla="val 115909"/>
            </a:avLst>
          </a:prstGeom>
          <a:solidFill>
            <a:srgbClr val="FF33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444" name="未知"/>
          <p:cNvSpPr/>
          <p:nvPr/>
        </p:nvSpPr>
        <p:spPr bwMode="auto">
          <a:xfrm>
            <a:off x="2590800" y="2690813"/>
            <a:ext cx="3805238" cy="2551112"/>
          </a:xfrm>
          <a:custGeom>
            <a:avLst/>
            <a:gdLst>
              <a:gd name="T0" fmla="*/ 2397 w 2397"/>
              <a:gd name="T1" fmla="*/ 1607 h 1607"/>
              <a:gd name="T2" fmla="*/ 1925 w 2397"/>
              <a:gd name="T3" fmla="*/ 901 h 1607"/>
              <a:gd name="T4" fmla="*/ 974 w 2397"/>
              <a:gd name="T5" fmla="*/ 261 h 1607"/>
              <a:gd name="T6" fmla="*/ 0 w 2397"/>
              <a:gd name="T7" fmla="*/ 0 h 16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97" h="1607">
                <a:moveTo>
                  <a:pt x="2397" y="1607"/>
                </a:moveTo>
                <a:cubicBezTo>
                  <a:pt x="2318" y="1489"/>
                  <a:pt x="2162" y="1125"/>
                  <a:pt x="1925" y="901"/>
                </a:cubicBezTo>
                <a:cubicBezTo>
                  <a:pt x="1688" y="677"/>
                  <a:pt x="1295" y="411"/>
                  <a:pt x="974" y="261"/>
                </a:cubicBezTo>
                <a:cubicBezTo>
                  <a:pt x="653" y="111"/>
                  <a:pt x="203" y="55"/>
                  <a:pt x="0" y="0"/>
                </a:cubicBezTo>
              </a:path>
            </a:pathLst>
          </a:custGeom>
          <a:noFill/>
          <a:ln w="57150" cap="flat" cmpd="sng">
            <a:solidFill>
              <a:srgbClr val="FF00FF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11445" name="Group 181"/>
          <p:cNvGrpSpPr/>
          <p:nvPr/>
        </p:nvGrpSpPr>
        <p:grpSpPr bwMode="auto">
          <a:xfrm>
            <a:off x="1524000" y="5241925"/>
            <a:ext cx="9220200" cy="304800"/>
            <a:chOff x="0" y="0"/>
            <a:chExt cx="5808" cy="192"/>
          </a:xfrm>
        </p:grpSpPr>
        <p:sp>
          <p:nvSpPr>
            <p:cNvPr id="11446" name="Line 182"/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762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47" name="Line 183"/>
            <p:cNvSpPr>
              <a:spLocks noChangeShapeType="1"/>
            </p:cNvSpPr>
            <p:nvPr/>
          </p:nvSpPr>
          <p:spPr bwMode="auto">
            <a:xfrm flipV="1">
              <a:off x="579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48" name="Line 184"/>
            <p:cNvSpPr>
              <a:spLocks noChangeShapeType="1"/>
            </p:cNvSpPr>
            <p:nvPr/>
          </p:nvSpPr>
          <p:spPr bwMode="auto">
            <a:xfrm flipV="1">
              <a:off x="723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49" name="Line 185"/>
            <p:cNvSpPr>
              <a:spLocks noChangeShapeType="1"/>
            </p:cNvSpPr>
            <p:nvPr/>
          </p:nvSpPr>
          <p:spPr bwMode="auto">
            <a:xfrm flipV="1">
              <a:off x="864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50" name="Line 186"/>
            <p:cNvSpPr>
              <a:spLocks noChangeShapeType="1"/>
            </p:cNvSpPr>
            <p:nvPr/>
          </p:nvSpPr>
          <p:spPr bwMode="auto">
            <a:xfrm flipV="1">
              <a:off x="1008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51" name="Line 187"/>
            <p:cNvSpPr>
              <a:spLocks noChangeShapeType="1"/>
            </p:cNvSpPr>
            <p:nvPr/>
          </p:nvSpPr>
          <p:spPr bwMode="auto">
            <a:xfrm flipV="1">
              <a:off x="1152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52" name="Line 188"/>
            <p:cNvSpPr>
              <a:spLocks noChangeShapeType="1"/>
            </p:cNvSpPr>
            <p:nvPr/>
          </p:nvSpPr>
          <p:spPr bwMode="auto">
            <a:xfrm flipV="1">
              <a:off x="1296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53" name="Line 189"/>
            <p:cNvSpPr>
              <a:spLocks noChangeShapeType="1"/>
            </p:cNvSpPr>
            <p:nvPr/>
          </p:nvSpPr>
          <p:spPr bwMode="auto">
            <a:xfrm flipV="1">
              <a:off x="1437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54" name="Line 190"/>
            <p:cNvSpPr>
              <a:spLocks noChangeShapeType="1"/>
            </p:cNvSpPr>
            <p:nvPr/>
          </p:nvSpPr>
          <p:spPr bwMode="auto">
            <a:xfrm flipV="1">
              <a:off x="1581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55" name="Line 191"/>
            <p:cNvSpPr>
              <a:spLocks noChangeShapeType="1"/>
            </p:cNvSpPr>
            <p:nvPr/>
          </p:nvSpPr>
          <p:spPr bwMode="auto">
            <a:xfrm flipV="1">
              <a:off x="1728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56" name="Line 192"/>
            <p:cNvSpPr>
              <a:spLocks noChangeShapeType="1"/>
            </p:cNvSpPr>
            <p:nvPr/>
          </p:nvSpPr>
          <p:spPr bwMode="auto">
            <a:xfrm flipV="1">
              <a:off x="1872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57" name="Line 193"/>
            <p:cNvSpPr>
              <a:spLocks noChangeShapeType="1"/>
            </p:cNvSpPr>
            <p:nvPr/>
          </p:nvSpPr>
          <p:spPr bwMode="auto">
            <a:xfrm flipV="1">
              <a:off x="2013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58" name="Line 194"/>
            <p:cNvSpPr>
              <a:spLocks noChangeShapeType="1"/>
            </p:cNvSpPr>
            <p:nvPr/>
          </p:nvSpPr>
          <p:spPr bwMode="auto">
            <a:xfrm flipV="1">
              <a:off x="2157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59" name="Line 195"/>
            <p:cNvSpPr>
              <a:spLocks noChangeShapeType="1"/>
            </p:cNvSpPr>
            <p:nvPr/>
          </p:nvSpPr>
          <p:spPr bwMode="auto">
            <a:xfrm flipV="1">
              <a:off x="2301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60" name="Line 196"/>
            <p:cNvSpPr>
              <a:spLocks noChangeShapeType="1"/>
            </p:cNvSpPr>
            <p:nvPr/>
          </p:nvSpPr>
          <p:spPr bwMode="auto">
            <a:xfrm flipV="1">
              <a:off x="2445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61" name="Line 197"/>
            <p:cNvSpPr>
              <a:spLocks noChangeShapeType="1"/>
            </p:cNvSpPr>
            <p:nvPr/>
          </p:nvSpPr>
          <p:spPr bwMode="auto">
            <a:xfrm flipV="1">
              <a:off x="2586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62" name="Line 198"/>
            <p:cNvSpPr>
              <a:spLocks noChangeShapeType="1"/>
            </p:cNvSpPr>
            <p:nvPr/>
          </p:nvSpPr>
          <p:spPr bwMode="auto">
            <a:xfrm flipV="1">
              <a:off x="2730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63" name="Line 199"/>
            <p:cNvSpPr>
              <a:spLocks noChangeShapeType="1"/>
            </p:cNvSpPr>
            <p:nvPr/>
          </p:nvSpPr>
          <p:spPr bwMode="auto">
            <a:xfrm flipV="1">
              <a:off x="2880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64" name="Line 200"/>
            <p:cNvSpPr>
              <a:spLocks noChangeShapeType="1"/>
            </p:cNvSpPr>
            <p:nvPr/>
          </p:nvSpPr>
          <p:spPr bwMode="auto">
            <a:xfrm flipV="1">
              <a:off x="3024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65" name="Line 201"/>
            <p:cNvSpPr>
              <a:spLocks noChangeShapeType="1"/>
            </p:cNvSpPr>
            <p:nvPr/>
          </p:nvSpPr>
          <p:spPr bwMode="auto">
            <a:xfrm flipV="1">
              <a:off x="3165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66" name="Line 202"/>
            <p:cNvSpPr>
              <a:spLocks noChangeShapeType="1"/>
            </p:cNvSpPr>
            <p:nvPr/>
          </p:nvSpPr>
          <p:spPr bwMode="auto">
            <a:xfrm flipV="1">
              <a:off x="3309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67" name="Line 203"/>
            <p:cNvSpPr>
              <a:spLocks noChangeShapeType="1"/>
            </p:cNvSpPr>
            <p:nvPr/>
          </p:nvSpPr>
          <p:spPr bwMode="auto">
            <a:xfrm flipV="1">
              <a:off x="3453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68" name="Line 204"/>
            <p:cNvSpPr>
              <a:spLocks noChangeShapeType="1"/>
            </p:cNvSpPr>
            <p:nvPr/>
          </p:nvSpPr>
          <p:spPr bwMode="auto">
            <a:xfrm flipV="1">
              <a:off x="3597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69" name="Line 205"/>
            <p:cNvSpPr>
              <a:spLocks noChangeShapeType="1"/>
            </p:cNvSpPr>
            <p:nvPr/>
          </p:nvSpPr>
          <p:spPr bwMode="auto">
            <a:xfrm flipV="1">
              <a:off x="3738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0" name="Line 206"/>
            <p:cNvSpPr>
              <a:spLocks noChangeShapeType="1"/>
            </p:cNvSpPr>
            <p:nvPr/>
          </p:nvSpPr>
          <p:spPr bwMode="auto">
            <a:xfrm flipV="1">
              <a:off x="3882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1" name="Line 207"/>
            <p:cNvSpPr>
              <a:spLocks noChangeShapeType="1"/>
            </p:cNvSpPr>
            <p:nvPr/>
          </p:nvSpPr>
          <p:spPr bwMode="auto">
            <a:xfrm flipV="1">
              <a:off x="4029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2" name="Line 208"/>
            <p:cNvSpPr>
              <a:spLocks noChangeShapeType="1"/>
            </p:cNvSpPr>
            <p:nvPr/>
          </p:nvSpPr>
          <p:spPr bwMode="auto">
            <a:xfrm flipV="1">
              <a:off x="4173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3" name="Line 209"/>
            <p:cNvSpPr>
              <a:spLocks noChangeShapeType="1"/>
            </p:cNvSpPr>
            <p:nvPr/>
          </p:nvSpPr>
          <p:spPr bwMode="auto">
            <a:xfrm flipV="1">
              <a:off x="4314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4" name="Line 210"/>
            <p:cNvSpPr>
              <a:spLocks noChangeShapeType="1"/>
            </p:cNvSpPr>
            <p:nvPr/>
          </p:nvSpPr>
          <p:spPr bwMode="auto">
            <a:xfrm flipV="1">
              <a:off x="4458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5" name="Line 211"/>
            <p:cNvSpPr>
              <a:spLocks noChangeShapeType="1"/>
            </p:cNvSpPr>
            <p:nvPr/>
          </p:nvSpPr>
          <p:spPr bwMode="auto">
            <a:xfrm flipV="1">
              <a:off x="4602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6" name="Line 212"/>
            <p:cNvSpPr>
              <a:spLocks noChangeShapeType="1"/>
            </p:cNvSpPr>
            <p:nvPr/>
          </p:nvSpPr>
          <p:spPr bwMode="auto">
            <a:xfrm flipV="1">
              <a:off x="4746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7" name="Line 213"/>
            <p:cNvSpPr>
              <a:spLocks noChangeShapeType="1"/>
            </p:cNvSpPr>
            <p:nvPr/>
          </p:nvSpPr>
          <p:spPr bwMode="auto">
            <a:xfrm flipV="1">
              <a:off x="4887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8" name="Line 214"/>
            <p:cNvSpPr>
              <a:spLocks noChangeShapeType="1"/>
            </p:cNvSpPr>
            <p:nvPr/>
          </p:nvSpPr>
          <p:spPr bwMode="auto">
            <a:xfrm flipV="1">
              <a:off x="5031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9" name="Line 215"/>
            <p:cNvSpPr>
              <a:spLocks noChangeShapeType="1"/>
            </p:cNvSpPr>
            <p:nvPr/>
          </p:nvSpPr>
          <p:spPr bwMode="auto">
            <a:xfrm flipV="1">
              <a:off x="150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80" name="Line 216"/>
            <p:cNvSpPr>
              <a:spLocks noChangeShapeType="1"/>
            </p:cNvSpPr>
            <p:nvPr/>
          </p:nvSpPr>
          <p:spPr bwMode="auto">
            <a:xfrm flipV="1">
              <a:off x="294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81" name="Line 217"/>
            <p:cNvSpPr>
              <a:spLocks noChangeShapeType="1"/>
            </p:cNvSpPr>
            <p:nvPr/>
          </p:nvSpPr>
          <p:spPr bwMode="auto">
            <a:xfrm flipV="1">
              <a:off x="435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82" name="Line 218"/>
            <p:cNvSpPr>
              <a:spLocks noChangeShapeType="1"/>
            </p:cNvSpPr>
            <p:nvPr/>
          </p:nvSpPr>
          <p:spPr bwMode="auto">
            <a:xfrm flipV="1">
              <a:off x="0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83" name="Line 219"/>
            <p:cNvSpPr>
              <a:spLocks noChangeShapeType="1"/>
            </p:cNvSpPr>
            <p:nvPr/>
          </p:nvSpPr>
          <p:spPr bwMode="auto">
            <a:xfrm flipV="1">
              <a:off x="5190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84" name="Line 220"/>
            <p:cNvSpPr>
              <a:spLocks noChangeShapeType="1"/>
            </p:cNvSpPr>
            <p:nvPr/>
          </p:nvSpPr>
          <p:spPr bwMode="auto">
            <a:xfrm flipV="1">
              <a:off x="5334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85" name="Line 221"/>
            <p:cNvSpPr>
              <a:spLocks noChangeShapeType="1"/>
            </p:cNvSpPr>
            <p:nvPr/>
          </p:nvSpPr>
          <p:spPr bwMode="auto">
            <a:xfrm flipV="1">
              <a:off x="5475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86" name="Line 222"/>
            <p:cNvSpPr>
              <a:spLocks noChangeShapeType="1"/>
            </p:cNvSpPr>
            <p:nvPr/>
          </p:nvSpPr>
          <p:spPr bwMode="auto">
            <a:xfrm flipV="1">
              <a:off x="5619" y="0"/>
              <a:ext cx="189" cy="192"/>
            </a:xfrm>
            <a:prstGeom prst="lin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1487" name="Text Box 223"/>
          <p:cNvSpPr txBox="1">
            <a:spLocks noChangeArrowheads="1"/>
          </p:cNvSpPr>
          <p:nvPr/>
        </p:nvSpPr>
        <p:spPr bwMode="auto">
          <a:xfrm>
            <a:off x="1568451" y="4724401"/>
            <a:ext cx="8985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Times New Roman" panose="02020603050405020304" pitchFamily="18" charset="0"/>
                <a:ea typeface="隶书" panose="02010509060101010101" pitchFamily="49" charset="-122"/>
              </a:rPr>
              <a:t>北方</a:t>
            </a:r>
            <a:endParaRPr lang="zh-CN" altLang="en-US" sz="2800"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11488" name="Rectangle 224"/>
          <p:cNvSpPr>
            <a:spLocks noChangeArrowheads="1"/>
          </p:cNvSpPr>
          <p:nvPr/>
        </p:nvSpPr>
        <p:spPr bwMode="auto">
          <a:xfrm>
            <a:off x="9855201" y="4686301"/>
            <a:ext cx="8985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latin typeface="Times New Roman" panose="02020603050405020304" pitchFamily="18" charset="0"/>
                <a:ea typeface="隶书" panose="02010509060101010101" pitchFamily="49" charset="-122"/>
              </a:rPr>
              <a:t>南方</a:t>
            </a:r>
            <a:endParaRPr lang="zh-CN" altLang="en-US" sz="2800">
              <a:solidFill>
                <a:srgbClr val="996633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11489" name="Rectangle 225"/>
          <p:cNvSpPr>
            <a:spLocks noChangeArrowheads="1"/>
          </p:cNvSpPr>
          <p:nvPr/>
        </p:nvSpPr>
        <p:spPr bwMode="auto">
          <a:xfrm>
            <a:off x="1100138" y="278291"/>
            <a:ext cx="54102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lang="zh-CN" alt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季风与锋面降水</a:t>
            </a:r>
            <a:endParaRPr lang="zh-CN" altLang="en-US" sz="6000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490" name="Group 226"/>
          <p:cNvGrpSpPr/>
          <p:nvPr/>
        </p:nvGrpSpPr>
        <p:grpSpPr bwMode="auto">
          <a:xfrm>
            <a:off x="-1443038" y="3565526"/>
            <a:ext cx="15463838" cy="1204913"/>
            <a:chOff x="0" y="0"/>
            <a:chExt cx="9744" cy="759"/>
          </a:xfrm>
        </p:grpSpPr>
        <p:grpSp>
          <p:nvGrpSpPr>
            <p:cNvPr id="11491" name="Group 227"/>
            <p:cNvGrpSpPr/>
            <p:nvPr/>
          </p:nvGrpSpPr>
          <p:grpSpPr bwMode="auto">
            <a:xfrm>
              <a:off x="7440" y="0"/>
              <a:ext cx="2304" cy="730"/>
              <a:chOff x="0" y="0"/>
              <a:chExt cx="2304" cy="730"/>
            </a:xfrm>
          </p:grpSpPr>
          <p:sp>
            <p:nvSpPr>
              <p:cNvPr id="11492" name="AutoShape 228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93" name="AutoShape 229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94" name="AutoShape 230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95" name="AutoShape 231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96" name="Text Box 232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497" name="Group 233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498" name="AutoShape 234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99" name="AutoShape 235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00" name="AutoShape 236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01" name="AutoShape 237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02" name="Text Box 238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503" name="Group 239"/>
          <p:cNvGrpSpPr/>
          <p:nvPr/>
        </p:nvGrpSpPr>
        <p:grpSpPr bwMode="auto">
          <a:xfrm>
            <a:off x="-1290638" y="3565526"/>
            <a:ext cx="15159038" cy="1204913"/>
            <a:chOff x="0" y="0"/>
            <a:chExt cx="9552" cy="759"/>
          </a:xfrm>
        </p:grpSpPr>
        <p:grpSp>
          <p:nvGrpSpPr>
            <p:cNvPr id="11504" name="Group 240"/>
            <p:cNvGrpSpPr/>
            <p:nvPr/>
          </p:nvGrpSpPr>
          <p:grpSpPr bwMode="auto">
            <a:xfrm>
              <a:off x="7248" y="0"/>
              <a:ext cx="2304" cy="730"/>
              <a:chOff x="0" y="0"/>
              <a:chExt cx="2304" cy="730"/>
            </a:xfrm>
          </p:grpSpPr>
          <p:sp>
            <p:nvSpPr>
              <p:cNvPr id="11505" name="AutoShape 241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06" name="AutoShape 242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07" name="AutoShape 243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08" name="AutoShape 244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09" name="Text Box 245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510" name="Group 246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511" name="AutoShape 247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12" name="AutoShape 248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13" name="AutoShape 249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14" name="AutoShape 250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15" name="Text Box 251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516" name="Group 252"/>
          <p:cNvGrpSpPr/>
          <p:nvPr/>
        </p:nvGrpSpPr>
        <p:grpSpPr bwMode="auto">
          <a:xfrm>
            <a:off x="-1138238" y="3565526"/>
            <a:ext cx="14854238" cy="1204913"/>
            <a:chOff x="0" y="0"/>
            <a:chExt cx="9360" cy="759"/>
          </a:xfrm>
        </p:grpSpPr>
        <p:grpSp>
          <p:nvGrpSpPr>
            <p:cNvPr id="11517" name="Group 253"/>
            <p:cNvGrpSpPr/>
            <p:nvPr/>
          </p:nvGrpSpPr>
          <p:grpSpPr bwMode="auto">
            <a:xfrm>
              <a:off x="7056" y="0"/>
              <a:ext cx="2304" cy="730"/>
              <a:chOff x="0" y="0"/>
              <a:chExt cx="2304" cy="730"/>
            </a:xfrm>
          </p:grpSpPr>
          <p:sp>
            <p:nvSpPr>
              <p:cNvPr id="11518" name="AutoShape 254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19" name="AutoShape 255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20" name="AutoShape 256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21" name="AutoShape 257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22" name="Text Box 258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523" name="Group 259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524" name="AutoShape 260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25" name="AutoShape 261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26" name="AutoShape 262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27" name="AutoShape 263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28" name="Text Box 264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529" name="Group 265"/>
          <p:cNvGrpSpPr/>
          <p:nvPr/>
        </p:nvGrpSpPr>
        <p:grpSpPr bwMode="auto">
          <a:xfrm>
            <a:off x="-985838" y="3565526"/>
            <a:ext cx="14549438" cy="1204913"/>
            <a:chOff x="0" y="0"/>
            <a:chExt cx="9168" cy="759"/>
          </a:xfrm>
        </p:grpSpPr>
        <p:grpSp>
          <p:nvGrpSpPr>
            <p:cNvPr id="11530" name="Group 266"/>
            <p:cNvGrpSpPr/>
            <p:nvPr/>
          </p:nvGrpSpPr>
          <p:grpSpPr bwMode="auto">
            <a:xfrm>
              <a:off x="6864" y="0"/>
              <a:ext cx="2304" cy="730"/>
              <a:chOff x="0" y="0"/>
              <a:chExt cx="2304" cy="730"/>
            </a:xfrm>
          </p:grpSpPr>
          <p:sp>
            <p:nvSpPr>
              <p:cNvPr id="11531" name="AutoShape 267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32" name="AutoShape 268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33" name="AutoShape 269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34" name="AutoShape 270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35" name="Text Box 271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536" name="Group 272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537" name="AutoShape 273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38" name="AutoShape 274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39" name="AutoShape 275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40" name="AutoShape 276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41" name="Text Box 277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542" name="Group 278"/>
          <p:cNvGrpSpPr/>
          <p:nvPr/>
        </p:nvGrpSpPr>
        <p:grpSpPr bwMode="auto">
          <a:xfrm>
            <a:off x="-833438" y="3565526"/>
            <a:ext cx="14244638" cy="1204913"/>
            <a:chOff x="0" y="0"/>
            <a:chExt cx="8976" cy="759"/>
          </a:xfrm>
        </p:grpSpPr>
        <p:grpSp>
          <p:nvGrpSpPr>
            <p:cNvPr id="11543" name="Group 279"/>
            <p:cNvGrpSpPr/>
            <p:nvPr/>
          </p:nvGrpSpPr>
          <p:grpSpPr bwMode="auto">
            <a:xfrm>
              <a:off x="6672" y="0"/>
              <a:ext cx="2304" cy="730"/>
              <a:chOff x="0" y="0"/>
              <a:chExt cx="2304" cy="730"/>
            </a:xfrm>
          </p:grpSpPr>
          <p:sp>
            <p:nvSpPr>
              <p:cNvPr id="11544" name="AutoShape 280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45" name="AutoShape 281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46" name="AutoShape 282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47" name="AutoShape 283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48" name="Text Box 284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549" name="Group 285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550" name="AutoShape 286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51" name="AutoShape 287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52" name="AutoShape 288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53" name="AutoShape 289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54" name="Text Box 290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555" name="Group 291"/>
          <p:cNvGrpSpPr/>
          <p:nvPr/>
        </p:nvGrpSpPr>
        <p:grpSpPr bwMode="auto">
          <a:xfrm>
            <a:off x="-681038" y="3565526"/>
            <a:ext cx="13939838" cy="1204913"/>
            <a:chOff x="0" y="0"/>
            <a:chExt cx="8784" cy="759"/>
          </a:xfrm>
        </p:grpSpPr>
        <p:grpSp>
          <p:nvGrpSpPr>
            <p:cNvPr id="11556" name="Group 292"/>
            <p:cNvGrpSpPr/>
            <p:nvPr/>
          </p:nvGrpSpPr>
          <p:grpSpPr bwMode="auto">
            <a:xfrm>
              <a:off x="6480" y="0"/>
              <a:ext cx="2304" cy="730"/>
              <a:chOff x="0" y="0"/>
              <a:chExt cx="2304" cy="730"/>
            </a:xfrm>
          </p:grpSpPr>
          <p:sp>
            <p:nvSpPr>
              <p:cNvPr id="11557" name="AutoShape 293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58" name="AutoShape 294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59" name="AutoShape 295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60" name="AutoShape 296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61" name="Text Box 297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562" name="Group 298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563" name="AutoShape 299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64" name="AutoShape 300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65" name="AutoShape 301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66" name="AutoShape 302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67" name="Text Box 303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568" name="Group 304"/>
          <p:cNvGrpSpPr/>
          <p:nvPr/>
        </p:nvGrpSpPr>
        <p:grpSpPr bwMode="auto">
          <a:xfrm>
            <a:off x="-528638" y="3565526"/>
            <a:ext cx="13635038" cy="1204913"/>
            <a:chOff x="0" y="0"/>
            <a:chExt cx="8592" cy="759"/>
          </a:xfrm>
        </p:grpSpPr>
        <p:grpSp>
          <p:nvGrpSpPr>
            <p:cNvPr id="11569" name="Group 305"/>
            <p:cNvGrpSpPr/>
            <p:nvPr/>
          </p:nvGrpSpPr>
          <p:grpSpPr bwMode="auto">
            <a:xfrm>
              <a:off x="6288" y="0"/>
              <a:ext cx="2304" cy="730"/>
              <a:chOff x="0" y="0"/>
              <a:chExt cx="2304" cy="730"/>
            </a:xfrm>
          </p:grpSpPr>
          <p:sp>
            <p:nvSpPr>
              <p:cNvPr id="11570" name="AutoShape 306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71" name="AutoShape 307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72" name="AutoShape 308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73" name="AutoShape 309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74" name="Text Box 310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575" name="Group 311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576" name="AutoShape 312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77" name="AutoShape 313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78" name="AutoShape 314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79" name="AutoShape 315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80" name="Text Box 316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581" name="Group 317"/>
          <p:cNvGrpSpPr/>
          <p:nvPr/>
        </p:nvGrpSpPr>
        <p:grpSpPr bwMode="auto">
          <a:xfrm>
            <a:off x="-376238" y="3565526"/>
            <a:ext cx="13330238" cy="1204913"/>
            <a:chOff x="0" y="0"/>
            <a:chExt cx="8400" cy="759"/>
          </a:xfrm>
        </p:grpSpPr>
        <p:grpSp>
          <p:nvGrpSpPr>
            <p:cNvPr id="11582" name="Group 318"/>
            <p:cNvGrpSpPr/>
            <p:nvPr/>
          </p:nvGrpSpPr>
          <p:grpSpPr bwMode="auto">
            <a:xfrm>
              <a:off x="6096" y="0"/>
              <a:ext cx="2304" cy="730"/>
              <a:chOff x="0" y="0"/>
              <a:chExt cx="2304" cy="730"/>
            </a:xfrm>
          </p:grpSpPr>
          <p:sp>
            <p:nvSpPr>
              <p:cNvPr id="11583" name="AutoShape 319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84" name="AutoShape 320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85" name="AutoShape 321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86" name="AutoShape 322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87" name="Text Box 323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588" name="Group 324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589" name="AutoShape 325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90" name="AutoShape 326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91" name="AutoShape 327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92" name="AutoShape 328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93" name="Text Box 329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594" name="Group 330"/>
          <p:cNvGrpSpPr/>
          <p:nvPr/>
        </p:nvGrpSpPr>
        <p:grpSpPr bwMode="auto">
          <a:xfrm>
            <a:off x="-223838" y="3565526"/>
            <a:ext cx="13025438" cy="1204913"/>
            <a:chOff x="0" y="0"/>
            <a:chExt cx="8208" cy="759"/>
          </a:xfrm>
        </p:grpSpPr>
        <p:grpSp>
          <p:nvGrpSpPr>
            <p:cNvPr id="11595" name="Group 331"/>
            <p:cNvGrpSpPr/>
            <p:nvPr/>
          </p:nvGrpSpPr>
          <p:grpSpPr bwMode="auto">
            <a:xfrm>
              <a:off x="5904" y="0"/>
              <a:ext cx="2304" cy="730"/>
              <a:chOff x="0" y="0"/>
              <a:chExt cx="2304" cy="730"/>
            </a:xfrm>
          </p:grpSpPr>
          <p:sp>
            <p:nvSpPr>
              <p:cNvPr id="11596" name="AutoShape 332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97" name="AutoShape 333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98" name="AutoShape 334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599" name="AutoShape 335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00" name="Text Box 336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601" name="Group 337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602" name="AutoShape 338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03" name="AutoShape 339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04" name="AutoShape 340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05" name="AutoShape 341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06" name="Text Box 342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607" name="Group 343"/>
          <p:cNvGrpSpPr/>
          <p:nvPr/>
        </p:nvGrpSpPr>
        <p:grpSpPr bwMode="auto">
          <a:xfrm>
            <a:off x="-71438" y="3565526"/>
            <a:ext cx="12720638" cy="1204913"/>
            <a:chOff x="0" y="0"/>
            <a:chExt cx="8016" cy="759"/>
          </a:xfrm>
        </p:grpSpPr>
        <p:grpSp>
          <p:nvGrpSpPr>
            <p:cNvPr id="11608" name="Group 344"/>
            <p:cNvGrpSpPr/>
            <p:nvPr/>
          </p:nvGrpSpPr>
          <p:grpSpPr bwMode="auto">
            <a:xfrm>
              <a:off x="5712" y="0"/>
              <a:ext cx="2304" cy="730"/>
              <a:chOff x="0" y="0"/>
              <a:chExt cx="2304" cy="730"/>
            </a:xfrm>
          </p:grpSpPr>
          <p:sp>
            <p:nvSpPr>
              <p:cNvPr id="11609" name="AutoShape 345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10" name="AutoShape 346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11" name="AutoShape 347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12" name="AutoShape 348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13" name="Text Box 349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614" name="Group 350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615" name="AutoShape 351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16" name="AutoShape 352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17" name="AutoShape 353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18" name="AutoShape 354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19" name="Text Box 355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620" name="Group 356"/>
          <p:cNvGrpSpPr/>
          <p:nvPr/>
        </p:nvGrpSpPr>
        <p:grpSpPr bwMode="auto">
          <a:xfrm>
            <a:off x="80962" y="3565526"/>
            <a:ext cx="12415838" cy="1204913"/>
            <a:chOff x="0" y="0"/>
            <a:chExt cx="7824" cy="759"/>
          </a:xfrm>
        </p:grpSpPr>
        <p:grpSp>
          <p:nvGrpSpPr>
            <p:cNvPr id="11621" name="Group 357"/>
            <p:cNvGrpSpPr/>
            <p:nvPr/>
          </p:nvGrpSpPr>
          <p:grpSpPr bwMode="auto">
            <a:xfrm>
              <a:off x="5520" y="0"/>
              <a:ext cx="2304" cy="730"/>
              <a:chOff x="0" y="0"/>
              <a:chExt cx="2304" cy="730"/>
            </a:xfrm>
          </p:grpSpPr>
          <p:sp>
            <p:nvSpPr>
              <p:cNvPr id="11622" name="AutoShape 358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23" name="AutoShape 359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24" name="AutoShape 360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25" name="AutoShape 361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26" name="Text Box 362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627" name="Group 363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628" name="AutoShape 364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29" name="AutoShape 365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30" name="AutoShape 366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31" name="AutoShape 367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32" name="Text Box 368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633" name="Group 369"/>
          <p:cNvGrpSpPr/>
          <p:nvPr/>
        </p:nvGrpSpPr>
        <p:grpSpPr bwMode="auto">
          <a:xfrm>
            <a:off x="233362" y="3565526"/>
            <a:ext cx="12111038" cy="1204913"/>
            <a:chOff x="0" y="0"/>
            <a:chExt cx="7632" cy="759"/>
          </a:xfrm>
        </p:grpSpPr>
        <p:grpSp>
          <p:nvGrpSpPr>
            <p:cNvPr id="11634" name="Group 370"/>
            <p:cNvGrpSpPr/>
            <p:nvPr/>
          </p:nvGrpSpPr>
          <p:grpSpPr bwMode="auto">
            <a:xfrm>
              <a:off x="5328" y="0"/>
              <a:ext cx="2304" cy="730"/>
              <a:chOff x="0" y="0"/>
              <a:chExt cx="2304" cy="730"/>
            </a:xfrm>
          </p:grpSpPr>
          <p:sp>
            <p:nvSpPr>
              <p:cNvPr id="11635" name="AutoShape 371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36" name="AutoShape 372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37" name="AutoShape 373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38" name="AutoShape 374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39" name="Text Box 375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640" name="Group 376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641" name="AutoShape 377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42" name="AutoShape 378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43" name="AutoShape 379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44" name="AutoShape 380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45" name="Text Box 381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646" name="Group 382"/>
          <p:cNvGrpSpPr/>
          <p:nvPr/>
        </p:nvGrpSpPr>
        <p:grpSpPr bwMode="auto">
          <a:xfrm>
            <a:off x="385762" y="3565526"/>
            <a:ext cx="11806238" cy="1204913"/>
            <a:chOff x="0" y="0"/>
            <a:chExt cx="7440" cy="759"/>
          </a:xfrm>
        </p:grpSpPr>
        <p:grpSp>
          <p:nvGrpSpPr>
            <p:cNvPr id="11647" name="Group 383"/>
            <p:cNvGrpSpPr/>
            <p:nvPr/>
          </p:nvGrpSpPr>
          <p:grpSpPr bwMode="auto">
            <a:xfrm>
              <a:off x="5136" y="0"/>
              <a:ext cx="2304" cy="730"/>
              <a:chOff x="0" y="0"/>
              <a:chExt cx="2304" cy="730"/>
            </a:xfrm>
          </p:grpSpPr>
          <p:sp>
            <p:nvSpPr>
              <p:cNvPr id="11648" name="AutoShape 384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49" name="AutoShape 385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50" name="AutoShape 386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51" name="AutoShape 387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52" name="Text Box 388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653" name="Group 389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654" name="AutoShape 390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55" name="AutoShape 391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56" name="AutoShape 392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57" name="AutoShape 393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58" name="Text Box 394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659" name="Group 395"/>
          <p:cNvGrpSpPr/>
          <p:nvPr/>
        </p:nvGrpSpPr>
        <p:grpSpPr bwMode="auto">
          <a:xfrm>
            <a:off x="538162" y="3565526"/>
            <a:ext cx="11501438" cy="1204913"/>
            <a:chOff x="0" y="0"/>
            <a:chExt cx="7248" cy="759"/>
          </a:xfrm>
        </p:grpSpPr>
        <p:grpSp>
          <p:nvGrpSpPr>
            <p:cNvPr id="11660" name="Group 396"/>
            <p:cNvGrpSpPr/>
            <p:nvPr/>
          </p:nvGrpSpPr>
          <p:grpSpPr bwMode="auto">
            <a:xfrm>
              <a:off x="4944" y="0"/>
              <a:ext cx="2304" cy="730"/>
              <a:chOff x="0" y="0"/>
              <a:chExt cx="2304" cy="730"/>
            </a:xfrm>
          </p:grpSpPr>
          <p:sp>
            <p:nvSpPr>
              <p:cNvPr id="11661" name="AutoShape 397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62" name="AutoShape 398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63" name="AutoShape 399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64" name="AutoShape 400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65" name="Text Box 401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666" name="Group 402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667" name="AutoShape 403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68" name="AutoShape 404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69" name="AutoShape 405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70" name="AutoShape 406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71" name="Text Box 407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672" name="Group 408"/>
          <p:cNvGrpSpPr/>
          <p:nvPr/>
        </p:nvGrpSpPr>
        <p:grpSpPr bwMode="auto">
          <a:xfrm>
            <a:off x="690562" y="3565526"/>
            <a:ext cx="11196638" cy="1204913"/>
            <a:chOff x="0" y="0"/>
            <a:chExt cx="7056" cy="759"/>
          </a:xfrm>
        </p:grpSpPr>
        <p:grpSp>
          <p:nvGrpSpPr>
            <p:cNvPr id="11673" name="Group 409"/>
            <p:cNvGrpSpPr/>
            <p:nvPr/>
          </p:nvGrpSpPr>
          <p:grpSpPr bwMode="auto">
            <a:xfrm>
              <a:off x="4752" y="0"/>
              <a:ext cx="2304" cy="730"/>
              <a:chOff x="0" y="0"/>
              <a:chExt cx="2304" cy="730"/>
            </a:xfrm>
          </p:grpSpPr>
          <p:sp>
            <p:nvSpPr>
              <p:cNvPr id="11674" name="AutoShape 410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75" name="AutoShape 411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76" name="AutoShape 412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77" name="AutoShape 413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78" name="Text Box 414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679" name="Group 415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680" name="AutoShape 416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81" name="AutoShape 417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82" name="AutoShape 418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83" name="AutoShape 419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84" name="Text Box 420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685" name="Group 421"/>
          <p:cNvGrpSpPr/>
          <p:nvPr/>
        </p:nvGrpSpPr>
        <p:grpSpPr bwMode="auto">
          <a:xfrm>
            <a:off x="842962" y="3565526"/>
            <a:ext cx="10891838" cy="1204913"/>
            <a:chOff x="0" y="0"/>
            <a:chExt cx="6864" cy="759"/>
          </a:xfrm>
        </p:grpSpPr>
        <p:grpSp>
          <p:nvGrpSpPr>
            <p:cNvPr id="11686" name="Group 422"/>
            <p:cNvGrpSpPr/>
            <p:nvPr/>
          </p:nvGrpSpPr>
          <p:grpSpPr bwMode="auto">
            <a:xfrm>
              <a:off x="4560" y="0"/>
              <a:ext cx="2304" cy="730"/>
              <a:chOff x="0" y="0"/>
              <a:chExt cx="2304" cy="730"/>
            </a:xfrm>
          </p:grpSpPr>
          <p:sp>
            <p:nvSpPr>
              <p:cNvPr id="11687" name="AutoShape 423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88" name="AutoShape 424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89" name="AutoShape 425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90" name="AutoShape 426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91" name="Text Box 427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692" name="Group 428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693" name="AutoShape 429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94" name="AutoShape 430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95" name="AutoShape 431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96" name="AutoShape 432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697" name="Text Box 433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698" name="Group 434"/>
          <p:cNvGrpSpPr/>
          <p:nvPr/>
        </p:nvGrpSpPr>
        <p:grpSpPr bwMode="auto">
          <a:xfrm>
            <a:off x="995362" y="3565526"/>
            <a:ext cx="10587038" cy="1204913"/>
            <a:chOff x="0" y="0"/>
            <a:chExt cx="6672" cy="759"/>
          </a:xfrm>
        </p:grpSpPr>
        <p:grpSp>
          <p:nvGrpSpPr>
            <p:cNvPr id="11699" name="Group 435"/>
            <p:cNvGrpSpPr/>
            <p:nvPr/>
          </p:nvGrpSpPr>
          <p:grpSpPr bwMode="auto">
            <a:xfrm>
              <a:off x="4368" y="0"/>
              <a:ext cx="2304" cy="730"/>
              <a:chOff x="0" y="0"/>
              <a:chExt cx="2304" cy="730"/>
            </a:xfrm>
          </p:grpSpPr>
          <p:sp>
            <p:nvSpPr>
              <p:cNvPr id="11700" name="AutoShape 436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01" name="AutoShape 437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02" name="AutoShape 438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03" name="AutoShape 439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04" name="Text Box 440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705" name="Group 441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706" name="AutoShape 442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07" name="AutoShape 443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08" name="AutoShape 444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09" name="AutoShape 445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10" name="Text Box 446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711" name="Group 447"/>
          <p:cNvGrpSpPr/>
          <p:nvPr/>
        </p:nvGrpSpPr>
        <p:grpSpPr bwMode="auto">
          <a:xfrm>
            <a:off x="1147762" y="3565526"/>
            <a:ext cx="10282238" cy="1204913"/>
            <a:chOff x="0" y="0"/>
            <a:chExt cx="6480" cy="759"/>
          </a:xfrm>
        </p:grpSpPr>
        <p:grpSp>
          <p:nvGrpSpPr>
            <p:cNvPr id="11712" name="Group 448"/>
            <p:cNvGrpSpPr/>
            <p:nvPr/>
          </p:nvGrpSpPr>
          <p:grpSpPr bwMode="auto">
            <a:xfrm>
              <a:off x="4176" y="0"/>
              <a:ext cx="2304" cy="730"/>
              <a:chOff x="0" y="0"/>
              <a:chExt cx="2304" cy="730"/>
            </a:xfrm>
          </p:grpSpPr>
          <p:sp>
            <p:nvSpPr>
              <p:cNvPr id="11713" name="AutoShape 449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14" name="AutoShape 450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15" name="AutoShape 451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16" name="AutoShape 452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17" name="Text Box 453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718" name="Group 454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719" name="AutoShape 455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20" name="AutoShape 456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21" name="AutoShape 457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22" name="AutoShape 458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23" name="Text Box 459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724" name="Group 460"/>
          <p:cNvGrpSpPr/>
          <p:nvPr/>
        </p:nvGrpSpPr>
        <p:grpSpPr bwMode="auto">
          <a:xfrm>
            <a:off x="1300162" y="3565526"/>
            <a:ext cx="9977438" cy="1204913"/>
            <a:chOff x="0" y="0"/>
            <a:chExt cx="6288" cy="759"/>
          </a:xfrm>
        </p:grpSpPr>
        <p:grpSp>
          <p:nvGrpSpPr>
            <p:cNvPr id="11725" name="Group 461"/>
            <p:cNvGrpSpPr/>
            <p:nvPr/>
          </p:nvGrpSpPr>
          <p:grpSpPr bwMode="auto">
            <a:xfrm>
              <a:off x="3984" y="0"/>
              <a:ext cx="2304" cy="730"/>
              <a:chOff x="0" y="0"/>
              <a:chExt cx="2304" cy="730"/>
            </a:xfrm>
          </p:grpSpPr>
          <p:sp>
            <p:nvSpPr>
              <p:cNvPr id="11726" name="AutoShape 462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27" name="AutoShape 463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28" name="AutoShape 464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29" name="AutoShape 465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30" name="Text Box 466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731" name="Group 467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732" name="AutoShape 468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33" name="AutoShape 469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34" name="AutoShape 470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35" name="AutoShape 471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36" name="Text Box 472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737" name="Group 473"/>
          <p:cNvGrpSpPr/>
          <p:nvPr/>
        </p:nvGrpSpPr>
        <p:grpSpPr bwMode="auto">
          <a:xfrm>
            <a:off x="1452562" y="3565526"/>
            <a:ext cx="9672638" cy="1204913"/>
            <a:chOff x="0" y="0"/>
            <a:chExt cx="6096" cy="759"/>
          </a:xfrm>
        </p:grpSpPr>
        <p:grpSp>
          <p:nvGrpSpPr>
            <p:cNvPr id="11738" name="Group 474"/>
            <p:cNvGrpSpPr/>
            <p:nvPr/>
          </p:nvGrpSpPr>
          <p:grpSpPr bwMode="auto">
            <a:xfrm>
              <a:off x="3792" y="0"/>
              <a:ext cx="2304" cy="730"/>
              <a:chOff x="0" y="0"/>
              <a:chExt cx="2304" cy="730"/>
            </a:xfrm>
          </p:grpSpPr>
          <p:sp>
            <p:nvSpPr>
              <p:cNvPr id="11739" name="AutoShape 475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40" name="AutoShape 476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41" name="AutoShape 477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42" name="AutoShape 478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43" name="Text Box 479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744" name="Group 480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745" name="AutoShape 481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46" name="AutoShape 482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47" name="AutoShape 483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48" name="AutoShape 484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49" name="Text Box 485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750" name="Group 486"/>
          <p:cNvGrpSpPr/>
          <p:nvPr/>
        </p:nvGrpSpPr>
        <p:grpSpPr bwMode="auto">
          <a:xfrm>
            <a:off x="1600200" y="3565526"/>
            <a:ext cx="9372600" cy="1204913"/>
            <a:chOff x="0" y="0"/>
            <a:chExt cx="5904" cy="759"/>
          </a:xfrm>
        </p:grpSpPr>
        <p:grpSp>
          <p:nvGrpSpPr>
            <p:cNvPr id="11751" name="Group 487"/>
            <p:cNvGrpSpPr/>
            <p:nvPr/>
          </p:nvGrpSpPr>
          <p:grpSpPr bwMode="auto">
            <a:xfrm>
              <a:off x="3600" y="0"/>
              <a:ext cx="2304" cy="730"/>
              <a:chOff x="0" y="0"/>
              <a:chExt cx="2304" cy="730"/>
            </a:xfrm>
          </p:grpSpPr>
          <p:sp>
            <p:nvSpPr>
              <p:cNvPr id="11752" name="AutoShape 488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53" name="AutoShape 489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54" name="AutoShape 490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55" name="AutoShape 491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56" name="Text Box 492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757" name="Group 493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758" name="AutoShape 494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59" name="AutoShape 495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60" name="AutoShape 496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61" name="AutoShape 497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62" name="Text Box 498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763" name="Group 499"/>
          <p:cNvGrpSpPr/>
          <p:nvPr/>
        </p:nvGrpSpPr>
        <p:grpSpPr bwMode="auto">
          <a:xfrm>
            <a:off x="1752600" y="3565526"/>
            <a:ext cx="9067800" cy="1204913"/>
            <a:chOff x="0" y="0"/>
            <a:chExt cx="5712" cy="759"/>
          </a:xfrm>
        </p:grpSpPr>
        <p:grpSp>
          <p:nvGrpSpPr>
            <p:cNvPr id="11764" name="Group 500"/>
            <p:cNvGrpSpPr/>
            <p:nvPr/>
          </p:nvGrpSpPr>
          <p:grpSpPr bwMode="auto">
            <a:xfrm>
              <a:off x="3408" y="0"/>
              <a:ext cx="2304" cy="730"/>
              <a:chOff x="0" y="0"/>
              <a:chExt cx="2304" cy="730"/>
            </a:xfrm>
          </p:grpSpPr>
          <p:sp>
            <p:nvSpPr>
              <p:cNvPr id="11765" name="AutoShape 501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66" name="AutoShape 502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67" name="AutoShape 503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68" name="AutoShape 504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69" name="Text Box 505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770" name="Group 506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771" name="AutoShape 507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72" name="AutoShape 508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73" name="AutoShape 509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74" name="AutoShape 510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75" name="Text Box 511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776" name="Group 512"/>
          <p:cNvGrpSpPr/>
          <p:nvPr/>
        </p:nvGrpSpPr>
        <p:grpSpPr bwMode="auto">
          <a:xfrm>
            <a:off x="1905000" y="3565526"/>
            <a:ext cx="8763000" cy="1204913"/>
            <a:chOff x="0" y="0"/>
            <a:chExt cx="5520" cy="759"/>
          </a:xfrm>
        </p:grpSpPr>
        <p:grpSp>
          <p:nvGrpSpPr>
            <p:cNvPr id="11777" name="Group 513"/>
            <p:cNvGrpSpPr/>
            <p:nvPr/>
          </p:nvGrpSpPr>
          <p:grpSpPr bwMode="auto">
            <a:xfrm>
              <a:off x="3216" y="0"/>
              <a:ext cx="2304" cy="730"/>
              <a:chOff x="0" y="0"/>
              <a:chExt cx="2304" cy="730"/>
            </a:xfrm>
          </p:grpSpPr>
          <p:sp>
            <p:nvSpPr>
              <p:cNvPr id="11778" name="AutoShape 514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79" name="AutoShape 515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80" name="AutoShape 516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81" name="AutoShape 517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82" name="Text Box 518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783" name="Group 519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784" name="AutoShape 520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85" name="AutoShape 521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86" name="AutoShape 522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87" name="AutoShape 523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88" name="Text Box 524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789" name="Group 525"/>
          <p:cNvGrpSpPr/>
          <p:nvPr/>
        </p:nvGrpSpPr>
        <p:grpSpPr bwMode="auto">
          <a:xfrm>
            <a:off x="2057400" y="3565526"/>
            <a:ext cx="8458200" cy="1204913"/>
            <a:chOff x="0" y="0"/>
            <a:chExt cx="5328" cy="759"/>
          </a:xfrm>
        </p:grpSpPr>
        <p:grpSp>
          <p:nvGrpSpPr>
            <p:cNvPr id="11790" name="Group 526"/>
            <p:cNvGrpSpPr/>
            <p:nvPr/>
          </p:nvGrpSpPr>
          <p:grpSpPr bwMode="auto">
            <a:xfrm>
              <a:off x="3024" y="0"/>
              <a:ext cx="2304" cy="730"/>
              <a:chOff x="0" y="0"/>
              <a:chExt cx="2304" cy="730"/>
            </a:xfrm>
          </p:grpSpPr>
          <p:sp>
            <p:nvSpPr>
              <p:cNvPr id="11791" name="AutoShape 527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92" name="AutoShape 528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93" name="AutoShape 529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94" name="AutoShape 530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95" name="Text Box 531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796" name="Group 532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797" name="AutoShape 533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98" name="AutoShape 534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799" name="AutoShape 535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00" name="AutoShape 536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01" name="Text Box 537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802" name="Group 538"/>
          <p:cNvGrpSpPr/>
          <p:nvPr/>
        </p:nvGrpSpPr>
        <p:grpSpPr bwMode="auto">
          <a:xfrm>
            <a:off x="2209800" y="3565526"/>
            <a:ext cx="8153400" cy="1204913"/>
            <a:chOff x="0" y="0"/>
            <a:chExt cx="5136" cy="759"/>
          </a:xfrm>
        </p:grpSpPr>
        <p:grpSp>
          <p:nvGrpSpPr>
            <p:cNvPr id="11803" name="Group 539"/>
            <p:cNvGrpSpPr/>
            <p:nvPr/>
          </p:nvGrpSpPr>
          <p:grpSpPr bwMode="auto">
            <a:xfrm>
              <a:off x="2832" y="0"/>
              <a:ext cx="2304" cy="730"/>
              <a:chOff x="0" y="0"/>
              <a:chExt cx="2304" cy="730"/>
            </a:xfrm>
          </p:grpSpPr>
          <p:sp>
            <p:nvSpPr>
              <p:cNvPr id="11804" name="AutoShape 540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05" name="AutoShape 541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06" name="AutoShape 542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07" name="AutoShape 543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08" name="Text Box 544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809" name="Group 545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810" name="AutoShape 546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11" name="AutoShape 547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12" name="AutoShape 548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13" name="AutoShape 549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14" name="Text Box 550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815" name="Group 551"/>
          <p:cNvGrpSpPr/>
          <p:nvPr/>
        </p:nvGrpSpPr>
        <p:grpSpPr bwMode="auto">
          <a:xfrm>
            <a:off x="2362200" y="3565526"/>
            <a:ext cx="7848600" cy="1204913"/>
            <a:chOff x="0" y="0"/>
            <a:chExt cx="4944" cy="759"/>
          </a:xfrm>
        </p:grpSpPr>
        <p:grpSp>
          <p:nvGrpSpPr>
            <p:cNvPr id="11816" name="Group 552"/>
            <p:cNvGrpSpPr/>
            <p:nvPr/>
          </p:nvGrpSpPr>
          <p:grpSpPr bwMode="auto">
            <a:xfrm>
              <a:off x="2640" y="0"/>
              <a:ext cx="2304" cy="730"/>
              <a:chOff x="0" y="0"/>
              <a:chExt cx="2304" cy="730"/>
            </a:xfrm>
          </p:grpSpPr>
          <p:sp>
            <p:nvSpPr>
              <p:cNvPr id="11817" name="AutoShape 553"/>
              <p:cNvSpPr>
                <a:spLocks noChangeArrowheads="1"/>
              </p:cNvSpPr>
              <p:nvPr/>
            </p:nvSpPr>
            <p:spPr bwMode="auto">
              <a:xfrm>
                <a:off x="1488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18" name="AutoShape 554"/>
              <p:cNvSpPr>
                <a:spLocks noChangeArrowheads="1"/>
              </p:cNvSpPr>
              <p:nvPr/>
            </p:nvSpPr>
            <p:spPr bwMode="auto">
              <a:xfrm>
                <a:off x="336" y="555"/>
                <a:ext cx="816" cy="175"/>
              </a:xfrm>
              <a:prstGeom prst="leftArrow">
                <a:avLst>
                  <a:gd name="adj1" fmla="val 50000"/>
                  <a:gd name="adj2" fmla="val 116571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19" name="AutoShape 555"/>
              <p:cNvSpPr>
                <a:spLocks noChangeArrowheads="1"/>
              </p:cNvSpPr>
              <p:nvPr/>
            </p:nvSpPr>
            <p:spPr bwMode="auto">
              <a:xfrm>
                <a:off x="1056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20" name="AutoShape 556"/>
              <p:cNvSpPr>
                <a:spLocks noChangeArrowheads="1"/>
              </p:cNvSpPr>
              <p:nvPr/>
            </p:nvSpPr>
            <p:spPr bwMode="auto">
              <a:xfrm>
                <a:off x="0" y="262"/>
                <a:ext cx="816" cy="176"/>
              </a:xfrm>
              <a:prstGeom prst="leftArrow">
                <a:avLst>
                  <a:gd name="adj1" fmla="val 50000"/>
                  <a:gd name="adj2" fmla="val 115909"/>
                </a:avLst>
              </a:prstGeom>
              <a:solidFill>
                <a:srgbClr val="FF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21" name="Text Box 557"/>
              <p:cNvSpPr txBox="1">
                <a:spLocks noChangeArrowheads="1"/>
              </p:cNvSpPr>
              <p:nvPr/>
            </p:nvSpPr>
            <p:spPr bwMode="auto">
              <a:xfrm>
                <a:off x="336" y="0"/>
                <a:ext cx="81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暖空气</a:t>
                </a:r>
                <a:endParaRPr lang="zh-CN" altLang="en-US" sz="2800" u="sng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11822" name="Group 558"/>
            <p:cNvGrpSpPr/>
            <p:nvPr/>
          </p:nvGrpSpPr>
          <p:grpSpPr bwMode="auto">
            <a:xfrm>
              <a:off x="0" y="37"/>
              <a:ext cx="1968" cy="722"/>
              <a:chOff x="0" y="0"/>
              <a:chExt cx="1968" cy="722"/>
            </a:xfrm>
          </p:grpSpPr>
          <p:sp>
            <p:nvSpPr>
              <p:cNvPr id="11823" name="AutoShape 559"/>
              <p:cNvSpPr>
                <a:spLocks noChangeArrowheads="1"/>
              </p:cNvSpPr>
              <p:nvPr/>
            </p:nvSpPr>
            <p:spPr bwMode="auto">
              <a:xfrm>
                <a:off x="240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24" name="AutoShape 560"/>
              <p:cNvSpPr>
                <a:spLocks noChangeArrowheads="1"/>
              </p:cNvSpPr>
              <p:nvPr/>
            </p:nvSpPr>
            <p:spPr bwMode="auto">
              <a:xfrm>
                <a:off x="1296" y="547"/>
                <a:ext cx="672" cy="175"/>
              </a:xfrm>
              <a:prstGeom prst="rightArrow">
                <a:avLst>
                  <a:gd name="adj1" fmla="val 50000"/>
                  <a:gd name="adj2" fmla="val 9600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25" name="AutoShape 561"/>
              <p:cNvSpPr>
                <a:spLocks noChangeArrowheads="1"/>
              </p:cNvSpPr>
              <p:nvPr/>
            </p:nvSpPr>
            <p:spPr bwMode="auto">
              <a:xfrm>
                <a:off x="0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26" name="AutoShape 562"/>
              <p:cNvSpPr>
                <a:spLocks noChangeArrowheads="1"/>
              </p:cNvSpPr>
              <p:nvPr/>
            </p:nvSpPr>
            <p:spPr bwMode="auto">
              <a:xfrm>
                <a:off x="1056" y="254"/>
                <a:ext cx="672" cy="176"/>
              </a:xfrm>
              <a:prstGeom prst="rightArrow">
                <a:avLst>
                  <a:gd name="adj1" fmla="val 50000"/>
                  <a:gd name="adj2" fmla="val 95455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827" name="Text Box 563"/>
              <p:cNvSpPr txBox="1">
                <a:spLocks noChangeArrowheads="1"/>
              </p:cNvSpPr>
              <p:nvPr/>
            </p:nvSpPr>
            <p:spPr bwMode="auto">
              <a:xfrm>
                <a:off x="624" y="0"/>
                <a:ext cx="96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66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2800">
                    <a:solidFill>
                      <a:srgbClr val="000099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</a:rPr>
                  <a:t>冷空气</a:t>
                </a:r>
                <a:endParaRPr lang="zh-CN" altLang="en-US" sz="2800">
                  <a:latin typeface="Times New Roman" panose="02020603050405020304" pitchFamily="18" charset="0"/>
                </a:endParaRPr>
              </a:p>
            </p:txBody>
          </p:sp>
        </p:grpSp>
      </p:grpSp>
      <p:sp>
        <p:nvSpPr>
          <p:cNvPr id="11828" name="Text Box 564"/>
          <p:cNvSpPr txBox="1">
            <a:spLocks noChangeArrowheads="1"/>
          </p:cNvSpPr>
          <p:nvPr/>
        </p:nvSpPr>
        <p:spPr bwMode="auto">
          <a:xfrm>
            <a:off x="7086600" y="3565526"/>
            <a:ext cx="129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80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暖空气</a:t>
            </a:r>
            <a:endParaRPr lang="zh-CN" altLang="en-US" sz="2800" u="sng">
              <a:latin typeface="Times New Roman" panose="02020603050405020304" pitchFamily="18" charset="0"/>
            </a:endParaRPr>
          </a:p>
        </p:txBody>
      </p:sp>
      <p:sp>
        <p:nvSpPr>
          <p:cNvPr id="11829" name="Text Box 565"/>
          <p:cNvSpPr txBox="1">
            <a:spLocks noChangeArrowheads="1"/>
          </p:cNvSpPr>
          <p:nvPr/>
        </p:nvSpPr>
        <p:spPr bwMode="auto">
          <a:xfrm>
            <a:off x="3352800" y="3624263"/>
            <a:ext cx="15240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6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80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冷空气</a:t>
            </a:r>
            <a:endParaRPr lang="zh-CN" altLang="en-US" sz="280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30" name="Text Box 566"/>
          <p:cNvSpPr txBox="1">
            <a:spLocks noChangeArrowheads="1"/>
          </p:cNvSpPr>
          <p:nvPr/>
        </p:nvSpPr>
        <p:spPr bwMode="auto">
          <a:xfrm>
            <a:off x="7086600" y="3565526"/>
            <a:ext cx="129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80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暖空气</a:t>
            </a:r>
            <a:endParaRPr lang="zh-CN" altLang="en-US" sz="2800" u="sng">
              <a:latin typeface="Times New Roman" panose="02020603050405020304" pitchFamily="18" charset="0"/>
            </a:endParaRPr>
          </a:p>
        </p:txBody>
      </p:sp>
      <p:sp>
        <p:nvSpPr>
          <p:cNvPr id="11831" name="Text Box 567"/>
          <p:cNvSpPr txBox="1">
            <a:spLocks noChangeArrowheads="1"/>
          </p:cNvSpPr>
          <p:nvPr/>
        </p:nvSpPr>
        <p:spPr bwMode="auto">
          <a:xfrm>
            <a:off x="7086600" y="3565526"/>
            <a:ext cx="1295400" cy="519113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80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隶书" panose="02010509060101010101" pitchFamily="49" charset="-122"/>
              </a:rPr>
              <a:t>暖空气</a:t>
            </a:r>
            <a:endParaRPr lang="zh-CN" altLang="en-US" sz="2800" u="sng">
              <a:solidFill>
                <a:srgbClr val="FF0000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11832" name="Text Box 568"/>
          <p:cNvSpPr txBox="1">
            <a:spLocks noChangeArrowheads="1"/>
          </p:cNvSpPr>
          <p:nvPr/>
        </p:nvSpPr>
        <p:spPr bwMode="auto">
          <a:xfrm>
            <a:off x="3352800" y="3641726"/>
            <a:ext cx="15240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6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80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冷空气</a:t>
            </a:r>
            <a:endParaRPr lang="zh-CN" altLang="en-US" sz="280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33" name="Text Box 569"/>
          <p:cNvSpPr txBox="1">
            <a:spLocks noChangeArrowheads="1"/>
          </p:cNvSpPr>
          <p:nvPr/>
        </p:nvSpPr>
        <p:spPr bwMode="auto">
          <a:xfrm>
            <a:off x="3352800" y="3641726"/>
            <a:ext cx="1524000" cy="519113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隶书" panose="02010509060101010101" pitchFamily="49" charset="-122"/>
              </a:rPr>
              <a:t>冷空气</a:t>
            </a:r>
            <a:endParaRPr lang="zh-CN" altLang="en-US" sz="2800" dirty="0">
              <a:solidFill>
                <a:srgbClr val="FF0000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4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4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4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4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4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4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00"/>
                            </p:stCondLst>
                            <p:childTnLst>
                              <p:par>
                                <p:cTn id="48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500"/>
                            </p:stCondLst>
                            <p:childTnLst>
                              <p:par>
                                <p:cTn id="54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500"/>
                            </p:stCondLst>
                            <p:childTnLst>
                              <p:par>
                                <p:cTn id="60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8000"/>
                            </p:stCondLst>
                            <p:childTnLst>
                              <p:par>
                                <p:cTn id="63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500"/>
                            </p:stCondLst>
                            <p:childTnLst>
                              <p:par>
                                <p:cTn id="66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000"/>
                            </p:stCondLst>
                            <p:childTnLst>
                              <p:par>
                                <p:cTn id="69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9500"/>
                            </p:stCondLst>
                            <p:childTnLst>
                              <p:par>
                                <p:cTn id="72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0"/>
                            </p:stCondLst>
                            <p:childTnLst>
                              <p:par>
                                <p:cTn id="75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500"/>
                            </p:stCondLst>
                            <p:childTnLst>
                              <p:par>
                                <p:cTn id="78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000"/>
                            </p:stCondLst>
                            <p:childTnLst>
                              <p:par>
                                <p:cTn id="81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1500"/>
                            </p:stCondLst>
                            <p:childTnLst>
                              <p:par>
                                <p:cTn id="84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000"/>
                            </p:stCondLst>
                            <p:childTnLst>
                              <p:par>
                                <p:cTn id="87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2500"/>
                            </p:stCondLst>
                            <p:childTnLst>
                              <p:par>
                                <p:cTn id="90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3000"/>
                            </p:stCondLst>
                            <p:childTnLst>
                              <p:par>
                                <p:cTn id="93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3500"/>
                            </p:stCondLst>
                            <p:childTnLst>
                              <p:par>
                                <p:cTn id="96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4000"/>
                            </p:stCondLst>
                            <p:childTnLst>
                              <p:par>
                                <p:cTn id="99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4500"/>
                            </p:stCondLst>
                            <p:childTnLst>
                              <p:par>
                                <p:cTn id="10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8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08" dur="500"/>
                                        <p:tgtEl>
                                          <p:spTgt spid="11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182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1"/>
                                            </p:cond>
                                          </p:stCondLst>
                                        </p:cTn>
                                        <p:tgtEl>
                                          <p:spTgt spid="11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00"/>
                            </p:stCondLst>
                            <p:childTnLst>
                              <p:par>
                                <p:cTn id="1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18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5"/>
                                            </p:cond>
                                          </p:stCondLst>
                                        </p:cTn>
                                        <p:tgtEl>
                                          <p:spTgt spid="11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118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9"/>
                                            </p:cond>
                                          </p:stCondLst>
                                        </p:cTn>
                                        <p:tgtEl>
                                          <p:spTgt spid="11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500"/>
                            </p:stCondLst>
                            <p:childTnLst>
                              <p:par>
                                <p:cTn id="1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118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23"/>
                                            </p:cond>
                                          </p:stCondLst>
                                        </p:cTn>
                                        <p:tgtEl>
                                          <p:spTgt spid="11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2000"/>
                            </p:stCondLst>
                            <p:childTnLst>
                              <p:par>
                                <p:cTn id="1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1183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27"/>
                                            </p:cond>
                                          </p:stCondLst>
                                        </p:cTn>
                                        <p:tgtEl>
                                          <p:spTgt spid="11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500"/>
                            </p:stCondLst>
                            <p:childTnLst>
                              <p:par>
                                <p:cTn id="1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1183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1"/>
                                            </p:cond>
                                          </p:stCondLst>
                                        </p:cTn>
                                        <p:tgtEl>
                                          <p:spTgt spid="11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3000"/>
                            </p:stCondLst>
                            <p:childTnLst>
                              <p:par>
                                <p:cTn id="135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37" dur="500"/>
                                        <p:tgtEl>
                                          <p:spTgt spid="11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3500"/>
                            </p:stCondLst>
                            <p:childTnLst>
                              <p:par>
                                <p:cTn id="139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41" dur="500"/>
                                        <p:tgtEl>
                                          <p:spTgt spid="11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4000"/>
                            </p:stCondLst>
                            <p:childTnLst>
                              <p:par>
                                <p:cTn id="14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5" dur="500"/>
                                        <p:tgtEl>
                                          <p:spTgt spid="11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4500"/>
                            </p:stCondLst>
                            <p:childTnLst>
                              <p:par>
                                <p:cTn id="14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9" dur="500"/>
                                        <p:tgtEl>
                                          <p:spTgt spid="11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0"/>
                            </p:stCondLst>
                            <p:childTnLst>
                              <p:par>
                                <p:cTn id="15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3" dur="500"/>
                                        <p:tgtEl>
                                          <p:spTgt spid="11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500"/>
                            </p:stCondLst>
                            <p:childTnLst>
                              <p:par>
                                <p:cTn id="15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7" dur="500"/>
                                        <p:tgtEl>
                                          <p:spTgt spid="11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6000"/>
                            </p:stCondLst>
                            <p:childTnLst>
                              <p:par>
                                <p:cTn id="159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1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6500"/>
                            </p:stCondLst>
                            <p:childTnLst>
                              <p:par>
                                <p:cTn id="16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5" dur="500"/>
                                        <p:tgtEl>
                                          <p:spTgt spid="11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7000"/>
                            </p:stCondLst>
                            <p:childTnLst>
                              <p:par>
                                <p:cTn id="167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9" dur="500"/>
                                        <p:tgtEl>
                                          <p:spTgt spid="1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7500"/>
                            </p:stCondLst>
                            <p:childTnLst>
                              <p:par>
                                <p:cTn id="17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3" dur="500"/>
                                        <p:tgtEl>
                                          <p:spTgt spid="11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8000"/>
                            </p:stCondLst>
                            <p:childTnLst>
                              <p:par>
                                <p:cTn id="17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7" dur="500"/>
                                        <p:tgtEl>
                                          <p:spTgt spid="11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8500"/>
                            </p:stCondLst>
                            <p:childTnLst>
                              <p:par>
                                <p:cTn id="17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1" dur="500"/>
                                        <p:tgtEl>
                                          <p:spTgt spid="1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9000"/>
                            </p:stCondLst>
                            <p:childTnLst>
                              <p:par>
                                <p:cTn id="183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85" dur="500"/>
                                        <p:tgtEl>
                                          <p:spTgt spid="1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9500"/>
                            </p:stCondLst>
                            <p:childTnLst>
                              <p:par>
                                <p:cTn id="18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9" dur="500"/>
                                        <p:tgtEl>
                                          <p:spTgt spid="11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91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3" dur="500"/>
                                        <p:tgtEl>
                                          <p:spTgt spid="11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37" grpId="0" bldLvl="0" animBg="1" autoUpdateAnimBg="0"/>
      <p:bldP spid="11438" grpId="0" bldLvl="0" animBg="1" autoUpdateAnimBg="0"/>
      <p:bldP spid="11439" grpId="0" bldLvl="0" animBg="1" autoUpdateAnimBg="0"/>
      <p:bldP spid="11440" grpId="0" bldLvl="0" animBg="1" autoUpdateAnimBg="0"/>
      <p:bldP spid="11441" grpId="0" bldLvl="0" animBg="1" autoUpdateAnimBg="0"/>
      <p:bldP spid="11442" grpId="0" bldLvl="0" animBg="1"/>
      <p:bldP spid="11443" grpId="0" bldLvl="0" animBg="1"/>
      <p:bldP spid="11444" grpId="0" bldLvl="0" animBg="1"/>
      <p:bldP spid="11487" grpId="0" bldLvl="0" animBg="1" autoUpdateAnimBg="0"/>
      <p:bldP spid="11488" grpId="0" bldLvl="0" animBg="1" autoUpdateAnimBg="0"/>
      <p:bldP spid="11828" grpId="0" bldLvl="0" animBg="1" autoUpdateAnimBg="0"/>
      <p:bldP spid="11829" grpId="0" bldLvl="0" animBg="1" autoUpdateAnimBg="0"/>
      <p:bldP spid="11830" grpId="0" bldLvl="0" animBg="1" autoUpdateAnimBg="0"/>
      <p:bldP spid="11831" grpId="0" bldLvl="0" animBg="1" autoUpdateAnimBg="0"/>
      <p:bldP spid="11832" grpId="0" bldLvl="0" animBg="1" autoUpdateAnimBg="0"/>
      <p:bldP spid="11833" grpId="0" bldLvl="0" animBg="1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ChangeArrowheads="1"/>
          </p:cNvSpPr>
          <p:nvPr/>
        </p:nvSpPr>
        <p:spPr bwMode="auto">
          <a:xfrm>
            <a:off x="3891890" y="6205333"/>
            <a:ext cx="3613150" cy="533400"/>
          </a:xfrm>
          <a:prstGeom prst="rect">
            <a:avLst/>
          </a:prstGeom>
          <a:solidFill>
            <a:schemeClr val="tx1"/>
          </a:solidFill>
          <a:ln w="9525" cmpd="sng">
            <a:solidFill>
              <a:schemeClr val="accent2"/>
            </a:solidFill>
            <a:miter lim="800000"/>
          </a:ln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我国东部地区主要雨带图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91" name="AutoShape 3"/>
          <p:cNvSpPr>
            <a:spLocks noChangeArrowheads="1"/>
          </p:cNvSpPr>
          <p:nvPr/>
        </p:nvSpPr>
        <p:spPr bwMode="auto">
          <a:xfrm>
            <a:off x="1285120" y="5644938"/>
            <a:ext cx="1371600" cy="609600"/>
          </a:xfrm>
          <a:prstGeom prst="wedgeEllipseCallout">
            <a:avLst>
              <a:gd name="adj1" fmla="val -2778"/>
              <a:gd name="adj2" fmla="val 90625"/>
            </a:avLst>
          </a:prstGeom>
          <a:solidFill>
            <a:srgbClr val="FFFFFF">
              <a:alpha val="50000"/>
            </a:srgbClr>
          </a:solidFill>
          <a:ln w="317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chemeClr val="bg1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en-US" sz="2400" b="1" i="1">
                <a:solidFill>
                  <a:srgbClr val="0066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注意观察</a:t>
            </a:r>
            <a:endParaRPr lang="zh-CN" altLang="en-US" sz="2400" b="1" i="1">
              <a:solidFill>
                <a:srgbClr val="FF33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292" name="Picture 4" descr="C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23" r="81667"/>
          <a:stretch>
            <a:fillRect/>
          </a:stretch>
        </p:blipFill>
        <p:spPr bwMode="auto">
          <a:xfrm>
            <a:off x="1224795" y="5483014"/>
            <a:ext cx="167640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3" name="Picture 5" descr="雨带1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043752"/>
            <a:ext cx="7620000" cy="5183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2294" name="Group 6"/>
          <p:cNvGrpSpPr/>
          <p:nvPr/>
        </p:nvGrpSpPr>
        <p:grpSpPr bwMode="auto">
          <a:xfrm>
            <a:off x="6096000" y="2286764"/>
            <a:ext cx="1098550" cy="2138363"/>
            <a:chOff x="0" y="0"/>
            <a:chExt cx="692" cy="1347"/>
          </a:xfrm>
        </p:grpSpPr>
        <p:grpSp>
          <p:nvGrpSpPr>
            <p:cNvPr id="12295" name="Group 7"/>
            <p:cNvGrpSpPr/>
            <p:nvPr/>
          </p:nvGrpSpPr>
          <p:grpSpPr bwMode="auto">
            <a:xfrm>
              <a:off x="6" y="0"/>
              <a:ext cx="623" cy="1347"/>
              <a:chOff x="0" y="0"/>
              <a:chExt cx="623" cy="1347"/>
            </a:xfrm>
          </p:grpSpPr>
          <p:sp>
            <p:nvSpPr>
              <p:cNvPr id="12296" name="AutoShape 8"/>
              <p:cNvSpPr>
                <a:spLocks noChangeArrowheads="1"/>
              </p:cNvSpPr>
              <p:nvPr/>
            </p:nvSpPr>
            <p:spPr bwMode="auto">
              <a:xfrm rot="9343024">
                <a:off x="0" y="224"/>
                <a:ext cx="121" cy="1123"/>
              </a:xfrm>
              <a:prstGeom prst="upArrow">
                <a:avLst>
                  <a:gd name="adj1" fmla="val 50000"/>
                  <a:gd name="adj2" fmla="val 232025"/>
                </a:avLst>
              </a:prstGeom>
              <a:solidFill>
                <a:srgbClr val="6699FF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97" name="AutoShape 9"/>
              <p:cNvSpPr>
                <a:spLocks noChangeArrowheads="1"/>
              </p:cNvSpPr>
              <p:nvPr/>
            </p:nvSpPr>
            <p:spPr bwMode="auto">
              <a:xfrm rot="9343024">
                <a:off x="149" y="0"/>
                <a:ext cx="161" cy="1296"/>
              </a:xfrm>
              <a:prstGeom prst="upArrow">
                <a:avLst>
                  <a:gd name="adj1" fmla="val 50000"/>
                  <a:gd name="adj2" fmla="val 201242"/>
                </a:avLst>
              </a:prstGeom>
              <a:solidFill>
                <a:srgbClr val="6699FF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98" name="AutoShape 10"/>
              <p:cNvSpPr>
                <a:spLocks noChangeArrowheads="1"/>
              </p:cNvSpPr>
              <p:nvPr/>
            </p:nvSpPr>
            <p:spPr bwMode="auto">
              <a:xfrm rot="9343024">
                <a:off x="502" y="207"/>
                <a:ext cx="121" cy="1042"/>
              </a:xfrm>
              <a:prstGeom prst="upArrow">
                <a:avLst>
                  <a:gd name="adj1" fmla="val 50000"/>
                  <a:gd name="adj2" fmla="val 215289"/>
                </a:avLst>
              </a:prstGeom>
              <a:solidFill>
                <a:srgbClr val="6699FF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299" name="Text Box 11"/>
            <p:cNvSpPr txBox="1">
              <a:spLocks noChangeArrowheads="1"/>
            </p:cNvSpPr>
            <p:nvPr/>
          </p:nvSpPr>
          <p:spPr bwMode="auto">
            <a:xfrm>
              <a:off x="0" y="670"/>
              <a:ext cx="69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冷气流</a:t>
              </a:r>
              <a:endParaRPr lang="zh-CN" alt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2300" name="Picture 12" descr="雨带21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62" t="59885" r="2759"/>
          <a:stretch>
            <a:fillRect/>
          </a:stretch>
        </p:blipFill>
        <p:spPr bwMode="auto">
          <a:xfrm>
            <a:off x="6641204" y="4205182"/>
            <a:ext cx="3140629" cy="1970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302" name="Arc 14"/>
          <p:cNvSpPr/>
          <p:nvPr/>
        </p:nvSpPr>
        <p:spPr bwMode="auto">
          <a:xfrm rot="21023777" flipV="1">
            <a:off x="6208714" y="4855338"/>
            <a:ext cx="2020887" cy="584200"/>
          </a:xfrm>
          <a:custGeom>
            <a:avLst/>
            <a:gdLst>
              <a:gd name="G0" fmla="+- 5426 0 0"/>
              <a:gd name="G1" fmla="+- 21600 0 0"/>
              <a:gd name="G2" fmla="+- 21600 0 0"/>
              <a:gd name="T0" fmla="*/ 0 w 26878"/>
              <a:gd name="T1" fmla="*/ 693 h 21600"/>
              <a:gd name="T2" fmla="*/ 26878 w 26878"/>
              <a:gd name="T3" fmla="*/ 19075 h 21600"/>
              <a:gd name="T4" fmla="*/ 5426 w 26878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878" h="21600" fill="none" extrusionOk="0">
                <a:moveTo>
                  <a:pt x="-1" y="692"/>
                </a:moveTo>
                <a:cubicBezTo>
                  <a:pt x="1771" y="232"/>
                  <a:pt x="3595" y="0"/>
                  <a:pt x="5426" y="0"/>
                </a:cubicBezTo>
                <a:cubicBezTo>
                  <a:pt x="16378" y="0"/>
                  <a:pt x="25597" y="8197"/>
                  <a:pt x="26877" y="19075"/>
                </a:cubicBezTo>
              </a:path>
              <a:path w="26878" h="21600" stroke="0" extrusionOk="0">
                <a:moveTo>
                  <a:pt x="-1" y="692"/>
                </a:moveTo>
                <a:cubicBezTo>
                  <a:pt x="1771" y="232"/>
                  <a:pt x="3595" y="0"/>
                  <a:pt x="5426" y="0"/>
                </a:cubicBezTo>
                <a:cubicBezTo>
                  <a:pt x="16378" y="0"/>
                  <a:pt x="25597" y="8197"/>
                  <a:pt x="26877" y="19075"/>
                </a:cubicBezTo>
                <a:lnTo>
                  <a:pt x="5426" y="21600"/>
                </a:lnTo>
                <a:close/>
              </a:path>
            </a:pathLst>
          </a:custGeom>
          <a:noFill/>
          <a:ln w="57150" cmpd="sng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303" name="Group 15"/>
          <p:cNvGrpSpPr/>
          <p:nvPr/>
        </p:nvGrpSpPr>
        <p:grpSpPr bwMode="auto">
          <a:xfrm>
            <a:off x="7239000" y="5450138"/>
            <a:ext cx="1219200" cy="1163051"/>
            <a:chOff x="0" y="25"/>
            <a:chExt cx="528" cy="401"/>
          </a:xfrm>
        </p:grpSpPr>
        <p:sp>
          <p:nvSpPr>
            <p:cNvPr id="12304" name="AutoShape 16"/>
            <p:cNvSpPr>
              <a:spLocks noChangeArrowheads="1"/>
            </p:cNvSpPr>
            <p:nvPr/>
          </p:nvSpPr>
          <p:spPr bwMode="auto">
            <a:xfrm rot="20143024">
              <a:off x="0" y="25"/>
              <a:ext cx="528" cy="397"/>
            </a:xfrm>
            <a:prstGeom prst="upArrow">
              <a:avLst>
                <a:gd name="adj1" fmla="val 50000"/>
                <a:gd name="adj2" fmla="val 25000"/>
              </a:avLst>
            </a:prstGeom>
            <a:solidFill>
              <a:srgbClr val="FF3300"/>
            </a:solidFill>
            <a:ln w="9525" cmpd="sng">
              <a:solidFill>
                <a:srgbClr val="FF3300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lnSpc>
                  <a:spcPts val="2600"/>
                </a:lnSpc>
              </a:pPr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305" name="Rectangle 17"/>
            <p:cNvSpPr>
              <a:spLocks noChangeArrowheads="1"/>
            </p:cNvSpPr>
            <p:nvPr/>
          </p:nvSpPr>
          <p:spPr bwMode="auto">
            <a:xfrm rot="20068443">
              <a:off x="150" y="49"/>
              <a:ext cx="240" cy="3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ts val="2600"/>
                </a:lnSpc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暖气流</a:t>
              </a:r>
              <a:endPara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306" name="AutoShape 18"/>
          <p:cNvSpPr>
            <a:spLocks noChangeArrowheads="1"/>
          </p:cNvSpPr>
          <p:nvPr/>
        </p:nvSpPr>
        <p:spPr bwMode="auto">
          <a:xfrm>
            <a:off x="3048000" y="4895026"/>
            <a:ext cx="3200400" cy="533400"/>
          </a:xfrm>
          <a:prstGeom prst="wedgeRectCallout">
            <a:avLst>
              <a:gd name="adj1" fmla="val 76787"/>
              <a:gd name="adj2" fmla="val 7736"/>
            </a:avLst>
          </a:prstGeom>
          <a:solidFill>
            <a:srgbClr val="FFFFFF">
              <a:alpha val="50000"/>
            </a:srgbClr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chemeClr val="bg2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zh-CN" sz="2400" b="1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4—5</a:t>
            </a:r>
            <a:r>
              <a:rPr lang="zh-CN" altLang="en-US" sz="2400" b="1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zh-CN" altLang="en-US" sz="24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南部沿海</a:t>
            </a:r>
            <a:r>
              <a:rPr lang="zh-CN" altLang="en-US" sz="2400" b="1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地区</a:t>
            </a:r>
            <a:endParaRPr lang="zh-CN" altLang="en-US" sz="2400" b="1" u="sng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307" name="Group 19"/>
          <p:cNvGrpSpPr/>
          <p:nvPr/>
        </p:nvGrpSpPr>
        <p:grpSpPr bwMode="auto">
          <a:xfrm>
            <a:off x="6781800" y="4060000"/>
            <a:ext cx="838200" cy="1200151"/>
            <a:chOff x="0" y="-149"/>
            <a:chExt cx="528" cy="756"/>
          </a:xfrm>
        </p:grpSpPr>
        <p:sp>
          <p:nvSpPr>
            <p:cNvPr id="12308" name="AutoShape 20"/>
            <p:cNvSpPr>
              <a:spLocks noChangeArrowheads="1"/>
            </p:cNvSpPr>
            <p:nvPr/>
          </p:nvSpPr>
          <p:spPr bwMode="auto">
            <a:xfrm rot="9343024">
              <a:off x="0" y="63"/>
              <a:ext cx="528" cy="397"/>
            </a:xfrm>
            <a:prstGeom prst="upArrow">
              <a:avLst>
                <a:gd name="adj1" fmla="val 50000"/>
                <a:gd name="adj2" fmla="val 25000"/>
              </a:avLst>
            </a:prstGeom>
            <a:solidFill>
              <a:schemeClr val="accent2"/>
            </a:solidFill>
            <a:ln w="9525" cmpd="sng">
              <a:solidFill>
                <a:schemeClr val="accent2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309" name="Rectangle 21"/>
            <p:cNvSpPr>
              <a:spLocks noChangeArrowheads="1"/>
            </p:cNvSpPr>
            <p:nvPr/>
          </p:nvSpPr>
          <p:spPr bwMode="auto">
            <a:xfrm rot="20294623">
              <a:off x="144" y="-149"/>
              <a:ext cx="238" cy="7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冷气流</a:t>
              </a:r>
              <a:endParaRPr lang="zh-CN" altLang="en-US" sz="24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310" name="Group 22"/>
          <p:cNvGrpSpPr/>
          <p:nvPr/>
        </p:nvGrpSpPr>
        <p:grpSpPr bwMode="auto">
          <a:xfrm>
            <a:off x="6781800" y="4085400"/>
            <a:ext cx="838200" cy="1200151"/>
            <a:chOff x="0" y="-149"/>
            <a:chExt cx="528" cy="756"/>
          </a:xfrm>
        </p:grpSpPr>
        <p:sp>
          <p:nvSpPr>
            <p:cNvPr id="12311" name="AutoShape 23"/>
            <p:cNvSpPr>
              <a:spLocks noChangeArrowheads="1"/>
            </p:cNvSpPr>
            <p:nvPr/>
          </p:nvSpPr>
          <p:spPr bwMode="auto">
            <a:xfrm rot="9343024">
              <a:off x="0" y="63"/>
              <a:ext cx="528" cy="397"/>
            </a:xfrm>
            <a:prstGeom prst="upArrow">
              <a:avLst>
                <a:gd name="adj1" fmla="val 50000"/>
                <a:gd name="adj2" fmla="val 25000"/>
              </a:avLst>
            </a:prstGeom>
            <a:solidFill>
              <a:schemeClr val="accent2"/>
            </a:solidFill>
            <a:ln w="9525" cmpd="sng">
              <a:solidFill>
                <a:schemeClr val="accent2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312" name="Rectangle 24"/>
            <p:cNvSpPr>
              <a:spLocks noChangeArrowheads="1"/>
            </p:cNvSpPr>
            <p:nvPr/>
          </p:nvSpPr>
          <p:spPr bwMode="auto">
            <a:xfrm rot="20294623">
              <a:off x="144" y="-149"/>
              <a:ext cx="238" cy="7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冷气流</a:t>
              </a:r>
              <a:endParaRPr lang="zh-CN" altLang="en-US" sz="24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313" name="Group 25"/>
          <p:cNvGrpSpPr/>
          <p:nvPr/>
        </p:nvGrpSpPr>
        <p:grpSpPr bwMode="auto">
          <a:xfrm>
            <a:off x="6781800" y="4201996"/>
            <a:ext cx="1066800" cy="1110540"/>
            <a:chOff x="0" y="59"/>
            <a:chExt cx="528" cy="399"/>
          </a:xfrm>
        </p:grpSpPr>
        <p:sp>
          <p:nvSpPr>
            <p:cNvPr id="12314" name="AutoShape 26"/>
            <p:cNvSpPr>
              <a:spLocks noChangeArrowheads="1"/>
            </p:cNvSpPr>
            <p:nvPr/>
          </p:nvSpPr>
          <p:spPr bwMode="auto">
            <a:xfrm rot="9343024">
              <a:off x="0" y="61"/>
              <a:ext cx="528" cy="397"/>
            </a:xfrm>
            <a:prstGeom prst="upArrow">
              <a:avLst>
                <a:gd name="adj1" fmla="val 50000"/>
                <a:gd name="adj2" fmla="val 25000"/>
              </a:avLst>
            </a:prstGeom>
            <a:solidFill>
              <a:schemeClr val="accent2"/>
            </a:solidFill>
            <a:ln w="9525" cmpd="sng">
              <a:solidFill>
                <a:schemeClr val="accent2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lnSpc>
                  <a:spcPts val="2600"/>
                </a:lnSpc>
              </a:pPr>
              <a:endPara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315" name="Rectangle 27"/>
            <p:cNvSpPr>
              <a:spLocks noChangeArrowheads="1"/>
            </p:cNvSpPr>
            <p:nvPr/>
          </p:nvSpPr>
          <p:spPr bwMode="auto">
            <a:xfrm rot="20294623">
              <a:off x="124" y="59"/>
              <a:ext cx="238" cy="39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ts val="2600"/>
                </a:lnSpc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冷气流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316" name="AutoShape 28"/>
          <p:cNvSpPr>
            <a:spLocks noChangeArrowheads="1"/>
          </p:cNvSpPr>
          <p:nvPr/>
        </p:nvSpPr>
        <p:spPr bwMode="auto">
          <a:xfrm>
            <a:off x="1361320" y="5606838"/>
            <a:ext cx="1371600" cy="609600"/>
          </a:xfrm>
          <a:prstGeom prst="wedgeEllipseCallout">
            <a:avLst>
              <a:gd name="adj1" fmla="val -2778"/>
              <a:gd name="adj2" fmla="val 90625"/>
            </a:avLst>
          </a:prstGeom>
          <a:solidFill>
            <a:srgbClr val="FFFFFF">
              <a:alpha val="50000"/>
            </a:srgbClr>
          </a:solidFill>
          <a:ln w="317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chemeClr val="bg1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zh-CN" sz="24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4-5</a:t>
            </a:r>
            <a:r>
              <a:rPr lang="zh-CN" altLang="en-US" sz="24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sz="2400" b="1" i="1">
              <a:solidFill>
                <a:srgbClr val="F02E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clrChange>
              <a:clrFrom>
                <a:srgbClr val="FFFBEF"/>
              </a:clrFrom>
              <a:clrTo>
                <a:srgbClr val="FFFBE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12183414" cy="1416676"/>
          </a:xfrm>
          <a:prstGeom prst="rect">
            <a:avLst/>
          </a:prstGeom>
        </p:spPr>
      </p:pic>
      <p:sp>
        <p:nvSpPr>
          <p:cNvPr id="12301" name="Rectangle 13"/>
          <p:cNvSpPr>
            <a:spLocks noGrp="1" noChangeArrowheads="1"/>
          </p:cNvSpPr>
          <p:nvPr>
            <p:ph type="title"/>
          </p:nvPr>
        </p:nvSpPr>
        <p:spPr>
          <a:xfrm>
            <a:off x="1059656" y="178140"/>
            <a:ext cx="5827391" cy="6096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锋面雨带推移规律（</a:t>
            </a:r>
            <a:r>
              <a:rPr lang="zh-CN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4—5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月）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00"/>
                            </p:stCondLst>
                            <p:childTnLst>
                              <p:par>
                                <p:cTn id="1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0" fill="hold"/>
                                        <p:tgtEl>
                                          <p:spTgt spid="122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0" fill="hold"/>
                                        <p:tgtEl>
                                          <p:spTgt spid="12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500"/>
                                        <p:tgtEl>
                                          <p:spTgt spid="1230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9"/>
                                            </p:cond>
                                          </p:stCondLst>
                                        </p:cTn>
                                        <p:tgtEl>
                                          <p:spTgt spid="12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500"/>
                            </p:stCondLst>
                            <p:childTnLst>
                              <p:par>
                                <p:cTn id="33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5" dur="500"/>
                                        <p:tgtEl>
                                          <p:spTgt spid="123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3"/>
                                            </p:cond>
                                          </p:stCondLst>
                                        </p:cTn>
                                        <p:tgtEl>
                                          <p:spTgt spid="12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9" dur="500"/>
                                        <p:tgtEl>
                                          <p:spTgt spid="12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500"/>
                            </p:stCondLst>
                            <p:childTnLst>
                              <p:par>
                                <p:cTn id="41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0"/>
                            </p:stCondLst>
                            <p:childTnLst>
                              <p:par>
                                <p:cTn id="4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" fill="hold"/>
                                        <p:tgtEl>
                                          <p:spTgt spid="12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" fill="hold"/>
                                        <p:tgtEl>
                                          <p:spTgt spid="12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" fill="hold"/>
                                        <p:tgtEl>
                                          <p:spTgt spid="12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75" fill="hold"/>
                                        <p:tgtEl>
                                          <p:spTgt spid="12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300"/>
                            </p:stCondLst>
                            <p:childTnLst>
                              <p:par>
                                <p:cTn id="52" presetID="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0" fill="hold"/>
                                        <p:tgtEl>
                                          <p:spTgt spid="12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0" fill="hold"/>
                                        <p:tgtEl>
                                          <p:spTgt spid="12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300"/>
                            </p:stCondLst>
                            <p:childTnLst>
                              <p:par>
                                <p:cTn id="57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9" dur="500"/>
                                        <p:tgtEl>
                                          <p:spTgt spid="12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2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23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23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ldLvl="0" animBg="1" autoUpdateAnimBg="0"/>
      <p:bldP spid="12291" grpId="0" bldLvl="0" animBg="1" autoUpdateAnimBg="0"/>
      <p:bldP spid="12302" grpId="0" bldLvl="0" animBg="1"/>
      <p:bldP spid="12306" grpId="0" bldLvl="0" animBg="1" autoUpdateAnimBg="0"/>
      <p:bldP spid="12316" grpId="0" bldLvl="0" animBg="1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雨带1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965200"/>
            <a:ext cx="7239000" cy="513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AutoShape 3"/>
          <p:cNvSpPr>
            <a:spLocks noChangeArrowheads="1"/>
          </p:cNvSpPr>
          <p:nvPr/>
        </p:nvSpPr>
        <p:spPr bwMode="auto">
          <a:xfrm>
            <a:off x="1804988" y="5578475"/>
            <a:ext cx="1371600" cy="609600"/>
          </a:xfrm>
          <a:prstGeom prst="wedgeEllipseCallout">
            <a:avLst>
              <a:gd name="adj1" fmla="val -2778"/>
              <a:gd name="adj2" fmla="val 78907"/>
            </a:avLst>
          </a:prstGeom>
          <a:solidFill>
            <a:srgbClr val="FFFFFF">
              <a:alpha val="50000"/>
            </a:srgbClr>
          </a:solidFill>
          <a:ln w="317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chemeClr val="bg1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en-US" sz="2800" b="1" i="1">
                <a:solidFill>
                  <a:srgbClr val="0066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隶书" panose="02010509060101010101" pitchFamily="49" charset="-122"/>
              </a:rPr>
              <a:t>注意观察</a:t>
            </a:r>
            <a:endParaRPr lang="zh-CN" altLang="en-US" sz="2800" b="1" i="1">
              <a:solidFill>
                <a:srgbClr val="FF33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pic>
        <p:nvPicPr>
          <p:cNvPr id="13316" name="Picture 4" descr="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23" r="81667"/>
          <a:stretch>
            <a:fillRect/>
          </a:stretch>
        </p:blipFill>
        <p:spPr bwMode="auto">
          <a:xfrm>
            <a:off x="1728788" y="5332413"/>
            <a:ext cx="1676400" cy="1192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5" descr="雨带31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1" t="36209" r="6897"/>
          <a:stretch>
            <a:fillRect/>
          </a:stretch>
        </p:blipFill>
        <p:spPr bwMode="auto">
          <a:xfrm>
            <a:off x="3886200" y="2771031"/>
            <a:ext cx="5424153" cy="3324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3318" name="Group 6"/>
          <p:cNvGrpSpPr/>
          <p:nvPr/>
        </p:nvGrpSpPr>
        <p:grpSpPr bwMode="auto">
          <a:xfrm>
            <a:off x="6986589" y="3711575"/>
            <a:ext cx="1101725" cy="933450"/>
            <a:chOff x="0" y="0"/>
            <a:chExt cx="694" cy="588"/>
          </a:xfrm>
        </p:grpSpPr>
        <p:sp>
          <p:nvSpPr>
            <p:cNvPr id="13319" name="未知" descr="浅色下对角线"/>
            <p:cNvSpPr/>
            <p:nvPr/>
          </p:nvSpPr>
          <p:spPr bwMode="auto">
            <a:xfrm>
              <a:off x="0" y="0"/>
              <a:ext cx="677" cy="588"/>
            </a:xfrm>
            <a:custGeom>
              <a:avLst/>
              <a:gdLst>
                <a:gd name="T0" fmla="*/ 480 w 677"/>
                <a:gd name="T1" fmla="*/ 0 h 588"/>
                <a:gd name="T2" fmla="*/ 396 w 677"/>
                <a:gd name="T3" fmla="*/ 66 h 588"/>
                <a:gd name="T4" fmla="*/ 330 w 677"/>
                <a:gd name="T5" fmla="*/ 84 h 588"/>
                <a:gd name="T6" fmla="*/ 204 w 677"/>
                <a:gd name="T7" fmla="*/ 144 h 588"/>
                <a:gd name="T8" fmla="*/ 156 w 677"/>
                <a:gd name="T9" fmla="*/ 156 h 588"/>
                <a:gd name="T10" fmla="*/ 102 w 677"/>
                <a:gd name="T11" fmla="*/ 186 h 588"/>
                <a:gd name="T12" fmla="*/ 0 w 677"/>
                <a:gd name="T13" fmla="*/ 420 h 588"/>
                <a:gd name="T14" fmla="*/ 36 w 677"/>
                <a:gd name="T15" fmla="*/ 528 h 588"/>
                <a:gd name="T16" fmla="*/ 90 w 677"/>
                <a:gd name="T17" fmla="*/ 552 h 588"/>
                <a:gd name="T18" fmla="*/ 228 w 677"/>
                <a:gd name="T19" fmla="*/ 588 h 588"/>
                <a:gd name="T20" fmla="*/ 444 w 677"/>
                <a:gd name="T21" fmla="*/ 552 h 588"/>
                <a:gd name="T22" fmla="*/ 540 w 677"/>
                <a:gd name="T23" fmla="*/ 528 h 588"/>
                <a:gd name="T24" fmla="*/ 600 w 677"/>
                <a:gd name="T25" fmla="*/ 534 h 588"/>
                <a:gd name="T26" fmla="*/ 612 w 677"/>
                <a:gd name="T27" fmla="*/ 498 h 588"/>
                <a:gd name="T28" fmla="*/ 630 w 677"/>
                <a:gd name="T29" fmla="*/ 486 h 588"/>
                <a:gd name="T30" fmla="*/ 666 w 677"/>
                <a:gd name="T31" fmla="*/ 408 h 588"/>
                <a:gd name="T32" fmla="*/ 642 w 677"/>
                <a:gd name="T33" fmla="*/ 366 h 588"/>
                <a:gd name="T34" fmla="*/ 606 w 677"/>
                <a:gd name="T35" fmla="*/ 354 h 588"/>
                <a:gd name="T36" fmla="*/ 588 w 677"/>
                <a:gd name="T37" fmla="*/ 348 h 588"/>
                <a:gd name="T38" fmla="*/ 624 w 677"/>
                <a:gd name="T39" fmla="*/ 318 h 588"/>
                <a:gd name="T40" fmla="*/ 660 w 677"/>
                <a:gd name="T41" fmla="*/ 300 h 588"/>
                <a:gd name="T42" fmla="*/ 642 w 677"/>
                <a:gd name="T43" fmla="*/ 252 h 588"/>
                <a:gd name="T44" fmla="*/ 606 w 677"/>
                <a:gd name="T45" fmla="*/ 240 h 588"/>
                <a:gd name="T46" fmla="*/ 636 w 677"/>
                <a:gd name="T47" fmla="*/ 216 h 588"/>
                <a:gd name="T48" fmla="*/ 606 w 677"/>
                <a:gd name="T49" fmla="*/ 180 h 588"/>
                <a:gd name="T50" fmla="*/ 558 w 677"/>
                <a:gd name="T51" fmla="*/ 96 h 588"/>
                <a:gd name="T52" fmla="*/ 510 w 677"/>
                <a:gd name="T53" fmla="*/ 54 h 588"/>
                <a:gd name="T54" fmla="*/ 492 w 677"/>
                <a:gd name="T55" fmla="*/ 18 h 588"/>
                <a:gd name="T56" fmla="*/ 474 w 677"/>
                <a:gd name="T57" fmla="*/ 6 h 588"/>
                <a:gd name="T58" fmla="*/ 480 w 677"/>
                <a:gd name="T59" fmla="*/ 0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77" h="588">
                  <a:moveTo>
                    <a:pt x="480" y="0"/>
                  </a:moveTo>
                  <a:cubicBezTo>
                    <a:pt x="457" y="35"/>
                    <a:pt x="430" y="43"/>
                    <a:pt x="396" y="66"/>
                  </a:cubicBezTo>
                  <a:cubicBezTo>
                    <a:pt x="377" y="79"/>
                    <a:pt x="330" y="84"/>
                    <a:pt x="330" y="84"/>
                  </a:cubicBezTo>
                  <a:cubicBezTo>
                    <a:pt x="293" y="109"/>
                    <a:pt x="247" y="130"/>
                    <a:pt x="204" y="144"/>
                  </a:cubicBezTo>
                  <a:cubicBezTo>
                    <a:pt x="188" y="149"/>
                    <a:pt x="156" y="156"/>
                    <a:pt x="156" y="156"/>
                  </a:cubicBezTo>
                  <a:cubicBezTo>
                    <a:pt x="115" y="184"/>
                    <a:pt x="134" y="175"/>
                    <a:pt x="102" y="186"/>
                  </a:cubicBezTo>
                  <a:cubicBezTo>
                    <a:pt x="53" y="259"/>
                    <a:pt x="15" y="332"/>
                    <a:pt x="0" y="420"/>
                  </a:cubicBezTo>
                  <a:cubicBezTo>
                    <a:pt x="5" y="453"/>
                    <a:pt x="10" y="502"/>
                    <a:pt x="36" y="528"/>
                  </a:cubicBezTo>
                  <a:cubicBezTo>
                    <a:pt x="50" y="542"/>
                    <a:pt x="72" y="546"/>
                    <a:pt x="90" y="552"/>
                  </a:cubicBezTo>
                  <a:cubicBezTo>
                    <a:pt x="137" y="568"/>
                    <a:pt x="178" y="582"/>
                    <a:pt x="228" y="588"/>
                  </a:cubicBezTo>
                  <a:cubicBezTo>
                    <a:pt x="302" y="580"/>
                    <a:pt x="370" y="558"/>
                    <a:pt x="444" y="552"/>
                  </a:cubicBezTo>
                  <a:cubicBezTo>
                    <a:pt x="481" y="540"/>
                    <a:pt x="502" y="533"/>
                    <a:pt x="540" y="528"/>
                  </a:cubicBezTo>
                  <a:cubicBezTo>
                    <a:pt x="560" y="530"/>
                    <a:pt x="581" y="542"/>
                    <a:pt x="600" y="534"/>
                  </a:cubicBezTo>
                  <a:cubicBezTo>
                    <a:pt x="612" y="529"/>
                    <a:pt x="601" y="505"/>
                    <a:pt x="612" y="498"/>
                  </a:cubicBezTo>
                  <a:cubicBezTo>
                    <a:pt x="618" y="494"/>
                    <a:pt x="624" y="490"/>
                    <a:pt x="630" y="486"/>
                  </a:cubicBezTo>
                  <a:cubicBezTo>
                    <a:pt x="652" y="454"/>
                    <a:pt x="654" y="443"/>
                    <a:pt x="666" y="408"/>
                  </a:cubicBezTo>
                  <a:cubicBezTo>
                    <a:pt x="660" y="380"/>
                    <a:pt x="667" y="377"/>
                    <a:pt x="642" y="366"/>
                  </a:cubicBezTo>
                  <a:cubicBezTo>
                    <a:pt x="630" y="361"/>
                    <a:pt x="618" y="358"/>
                    <a:pt x="606" y="354"/>
                  </a:cubicBezTo>
                  <a:cubicBezTo>
                    <a:pt x="600" y="352"/>
                    <a:pt x="588" y="348"/>
                    <a:pt x="588" y="348"/>
                  </a:cubicBezTo>
                  <a:cubicBezTo>
                    <a:pt x="601" y="339"/>
                    <a:pt x="611" y="327"/>
                    <a:pt x="624" y="318"/>
                  </a:cubicBezTo>
                  <a:cubicBezTo>
                    <a:pt x="635" y="311"/>
                    <a:pt x="649" y="307"/>
                    <a:pt x="660" y="300"/>
                  </a:cubicBezTo>
                  <a:cubicBezTo>
                    <a:pt x="677" y="275"/>
                    <a:pt x="671" y="265"/>
                    <a:pt x="642" y="252"/>
                  </a:cubicBezTo>
                  <a:cubicBezTo>
                    <a:pt x="630" y="247"/>
                    <a:pt x="606" y="240"/>
                    <a:pt x="606" y="240"/>
                  </a:cubicBezTo>
                  <a:cubicBezTo>
                    <a:pt x="631" y="232"/>
                    <a:pt x="677" y="243"/>
                    <a:pt x="636" y="216"/>
                  </a:cubicBezTo>
                  <a:cubicBezTo>
                    <a:pt x="627" y="203"/>
                    <a:pt x="614" y="194"/>
                    <a:pt x="606" y="180"/>
                  </a:cubicBezTo>
                  <a:cubicBezTo>
                    <a:pt x="585" y="142"/>
                    <a:pt x="596" y="121"/>
                    <a:pt x="558" y="96"/>
                  </a:cubicBezTo>
                  <a:cubicBezTo>
                    <a:pt x="544" y="75"/>
                    <a:pt x="534" y="62"/>
                    <a:pt x="510" y="54"/>
                  </a:cubicBezTo>
                  <a:cubicBezTo>
                    <a:pt x="503" y="43"/>
                    <a:pt x="500" y="28"/>
                    <a:pt x="492" y="18"/>
                  </a:cubicBezTo>
                  <a:cubicBezTo>
                    <a:pt x="487" y="12"/>
                    <a:pt x="478" y="12"/>
                    <a:pt x="474" y="6"/>
                  </a:cubicBezTo>
                  <a:cubicBezTo>
                    <a:pt x="472" y="4"/>
                    <a:pt x="478" y="2"/>
                    <a:pt x="480" y="0"/>
                  </a:cubicBezTo>
                  <a:close/>
                </a:path>
              </a:pathLst>
            </a:custGeom>
            <a:blipFill dpi="0" rotWithShape="0">
              <a:blip r:embed="rId4"/>
              <a:srcRect/>
              <a:tile tx="0" ty="0" sx="100000" sy="100000" flip="none" algn="tl"/>
            </a:blipFill>
            <a:ln w="9525" cap="flat" cmpd="sng">
              <a:solidFill>
                <a:srgbClr val="000000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3320" name="Rectangle 8"/>
            <p:cNvSpPr>
              <a:spLocks noChangeArrowheads="1"/>
            </p:cNvSpPr>
            <p:nvPr/>
          </p:nvSpPr>
          <p:spPr bwMode="auto">
            <a:xfrm>
              <a:off x="56" y="197"/>
              <a:ext cx="638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 b="1">
                  <a:solidFill>
                    <a:schemeClr val="accent2"/>
                  </a:solidFill>
                  <a:latin typeface="Times New Roman" panose="02020603050405020304" pitchFamily="18" charset="0"/>
                </a:rPr>
                <a:t>梅     雨</a:t>
              </a:r>
              <a:endParaRPr lang="zh-CN" altLang="en-US" sz="2400" b="1">
                <a:solidFill>
                  <a:schemeClr val="accent2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3321" name="Group 9"/>
          <p:cNvGrpSpPr/>
          <p:nvPr/>
        </p:nvGrpSpPr>
        <p:grpSpPr bwMode="auto">
          <a:xfrm>
            <a:off x="6986589" y="3711575"/>
            <a:ext cx="1101725" cy="933450"/>
            <a:chOff x="0" y="0"/>
            <a:chExt cx="694" cy="588"/>
          </a:xfrm>
        </p:grpSpPr>
        <p:sp>
          <p:nvSpPr>
            <p:cNvPr id="13322" name="未知" descr="浅色下对角线"/>
            <p:cNvSpPr/>
            <p:nvPr/>
          </p:nvSpPr>
          <p:spPr bwMode="auto">
            <a:xfrm>
              <a:off x="0" y="0"/>
              <a:ext cx="677" cy="588"/>
            </a:xfrm>
            <a:custGeom>
              <a:avLst/>
              <a:gdLst>
                <a:gd name="T0" fmla="*/ 480 w 677"/>
                <a:gd name="T1" fmla="*/ 0 h 588"/>
                <a:gd name="T2" fmla="*/ 396 w 677"/>
                <a:gd name="T3" fmla="*/ 66 h 588"/>
                <a:gd name="T4" fmla="*/ 330 w 677"/>
                <a:gd name="T5" fmla="*/ 84 h 588"/>
                <a:gd name="T6" fmla="*/ 204 w 677"/>
                <a:gd name="T7" fmla="*/ 144 h 588"/>
                <a:gd name="T8" fmla="*/ 156 w 677"/>
                <a:gd name="T9" fmla="*/ 156 h 588"/>
                <a:gd name="T10" fmla="*/ 102 w 677"/>
                <a:gd name="T11" fmla="*/ 186 h 588"/>
                <a:gd name="T12" fmla="*/ 0 w 677"/>
                <a:gd name="T13" fmla="*/ 420 h 588"/>
                <a:gd name="T14" fmla="*/ 36 w 677"/>
                <a:gd name="T15" fmla="*/ 528 h 588"/>
                <a:gd name="T16" fmla="*/ 90 w 677"/>
                <a:gd name="T17" fmla="*/ 552 h 588"/>
                <a:gd name="T18" fmla="*/ 228 w 677"/>
                <a:gd name="T19" fmla="*/ 588 h 588"/>
                <a:gd name="T20" fmla="*/ 444 w 677"/>
                <a:gd name="T21" fmla="*/ 552 h 588"/>
                <a:gd name="T22" fmla="*/ 540 w 677"/>
                <a:gd name="T23" fmla="*/ 528 h 588"/>
                <a:gd name="T24" fmla="*/ 600 w 677"/>
                <a:gd name="T25" fmla="*/ 534 h 588"/>
                <a:gd name="T26" fmla="*/ 612 w 677"/>
                <a:gd name="T27" fmla="*/ 498 h 588"/>
                <a:gd name="T28" fmla="*/ 630 w 677"/>
                <a:gd name="T29" fmla="*/ 486 h 588"/>
                <a:gd name="T30" fmla="*/ 666 w 677"/>
                <a:gd name="T31" fmla="*/ 408 h 588"/>
                <a:gd name="T32" fmla="*/ 642 w 677"/>
                <a:gd name="T33" fmla="*/ 366 h 588"/>
                <a:gd name="T34" fmla="*/ 606 w 677"/>
                <a:gd name="T35" fmla="*/ 354 h 588"/>
                <a:gd name="T36" fmla="*/ 588 w 677"/>
                <a:gd name="T37" fmla="*/ 348 h 588"/>
                <a:gd name="T38" fmla="*/ 624 w 677"/>
                <a:gd name="T39" fmla="*/ 318 h 588"/>
                <a:gd name="T40" fmla="*/ 660 w 677"/>
                <a:gd name="T41" fmla="*/ 300 h 588"/>
                <a:gd name="T42" fmla="*/ 642 w 677"/>
                <a:gd name="T43" fmla="*/ 252 h 588"/>
                <a:gd name="T44" fmla="*/ 606 w 677"/>
                <a:gd name="T45" fmla="*/ 240 h 588"/>
                <a:gd name="T46" fmla="*/ 636 w 677"/>
                <a:gd name="T47" fmla="*/ 216 h 588"/>
                <a:gd name="T48" fmla="*/ 606 w 677"/>
                <a:gd name="T49" fmla="*/ 180 h 588"/>
                <a:gd name="T50" fmla="*/ 558 w 677"/>
                <a:gd name="T51" fmla="*/ 96 h 588"/>
                <a:gd name="T52" fmla="*/ 510 w 677"/>
                <a:gd name="T53" fmla="*/ 54 h 588"/>
                <a:gd name="T54" fmla="*/ 492 w 677"/>
                <a:gd name="T55" fmla="*/ 18 h 588"/>
                <a:gd name="T56" fmla="*/ 474 w 677"/>
                <a:gd name="T57" fmla="*/ 6 h 588"/>
                <a:gd name="T58" fmla="*/ 480 w 677"/>
                <a:gd name="T59" fmla="*/ 0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77" h="588">
                  <a:moveTo>
                    <a:pt x="480" y="0"/>
                  </a:moveTo>
                  <a:cubicBezTo>
                    <a:pt x="457" y="35"/>
                    <a:pt x="430" y="43"/>
                    <a:pt x="396" y="66"/>
                  </a:cubicBezTo>
                  <a:cubicBezTo>
                    <a:pt x="377" y="79"/>
                    <a:pt x="330" y="84"/>
                    <a:pt x="330" y="84"/>
                  </a:cubicBezTo>
                  <a:cubicBezTo>
                    <a:pt x="293" y="109"/>
                    <a:pt x="247" y="130"/>
                    <a:pt x="204" y="144"/>
                  </a:cubicBezTo>
                  <a:cubicBezTo>
                    <a:pt x="188" y="149"/>
                    <a:pt x="156" y="156"/>
                    <a:pt x="156" y="156"/>
                  </a:cubicBezTo>
                  <a:cubicBezTo>
                    <a:pt x="115" y="184"/>
                    <a:pt x="134" y="175"/>
                    <a:pt x="102" y="186"/>
                  </a:cubicBezTo>
                  <a:cubicBezTo>
                    <a:pt x="53" y="259"/>
                    <a:pt x="15" y="332"/>
                    <a:pt x="0" y="420"/>
                  </a:cubicBezTo>
                  <a:cubicBezTo>
                    <a:pt x="5" y="453"/>
                    <a:pt x="10" y="502"/>
                    <a:pt x="36" y="528"/>
                  </a:cubicBezTo>
                  <a:cubicBezTo>
                    <a:pt x="50" y="542"/>
                    <a:pt x="72" y="546"/>
                    <a:pt x="90" y="552"/>
                  </a:cubicBezTo>
                  <a:cubicBezTo>
                    <a:pt x="137" y="568"/>
                    <a:pt x="178" y="582"/>
                    <a:pt x="228" y="588"/>
                  </a:cubicBezTo>
                  <a:cubicBezTo>
                    <a:pt x="302" y="580"/>
                    <a:pt x="370" y="558"/>
                    <a:pt x="444" y="552"/>
                  </a:cubicBezTo>
                  <a:cubicBezTo>
                    <a:pt x="481" y="540"/>
                    <a:pt x="502" y="533"/>
                    <a:pt x="540" y="528"/>
                  </a:cubicBezTo>
                  <a:cubicBezTo>
                    <a:pt x="560" y="530"/>
                    <a:pt x="581" y="542"/>
                    <a:pt x="600" y="534"/>
                  </a:cubicBezTo>
                  <a:cubicBezTo>
                    <a:pt x="612" y="529"/>
                    <a:pt x="601" y="505"/>
                    <a:pt x="612" y="498"/>
                  </a:cubicBezTo>
                  <a:cubicBezTo>
                    <a:pt x="618" y="494"/>
                    <a:pt x="624" y="490"/>
                    <a:pt x="630" y="486"/>
                  </a:cubicBezTo>
                  <a:cubicBezTo>
                    <a:pt x="652" y="454"/>
                    <a:pt x="654" y="443"/>
                    <a:pt x="666" y="408"/>
                  </a:cubicBezTo>
                  <a:cubicBezTo>
                    <a:pt x="660" y="380"/>
                    <a:pt x="667" y="377"/>
                    <a:pt x="642" y="366"/>
                  </a:cubicBezTo>
                  <a:cubicBezTo>
                    <a:pt x="630" y="361"/>
                    <a:pt x="618" y="358"/>
                    <a:pt x="606" y="354"/>
                  </a:cubicBezTo>
                  <a:cubicBezTo>
                    <a:pt x="600" y="352"/>
                    <a:pt x="588" y="348"/>
                    <a:pt x="588" y="348"/>
                  </a:cubicBezTo>
                  <a:cubicBezTo>
                    <a:pt x="601" y="339"/>
                    <a:pt x="611" y="327"/>
                    <a:pt x="624" y="318"/>
                  </a:cubicBezTo>
                  <a:cubicBezTo>
                    <a:pt x="635" y="311"/>
                    <a:pt x="649" y="307"/>
                    <a:pt x="660" y="300"/>
                  </a:cubicBezTo>
                  <a:cubicBezTo>
                    <a:pt x="677" y="275"/>
                    <a:pt x="671" y="265"/>
                    <a:pt x="642" y="252"/>
                  </a:cubicBezTo>
                  <a:cubicBezTo>
                    <a:pt x="630" y="247"/>
                    <a:pt x="606" y="240"/>
                    <a:pt x="606" y="240"/>
                  </a:cubicBezTo>
                  <a:cubicBezTo>
                    <a:pt x="631" y="232"/>
                    <a:pt x="677" y="243"/>
                    <a:pt x="636" y="216"/>
                  </a:cubicBezTo>
                  <a:cubicBezTo>
                    <a:pt x="627" y="203"/>
                    <a:pt x="614" y="194"/>
                    <a:pt x="606" y="180"/>
                  </a:cubicBezTo>
                  <a:cubicBezTo>
                    <a:pt x="585" y="142"/>
                    <a:pt x="596" y="121"/>
                    <a:pt x="558" y="96"/>
                  </a:cubicBezTo>
                  <a:cubicBezTo>
                    <a:pt x="544" y="75"/>
                    <a:pt x="534" y="62"/>
                    <a:pt x="510" y="54"/>
                  </a:cubicBezTo>
                  <a:cubicBezTo>
                    <a:pt x="503" y="43"/>
                    <a:pt x="500" y="28"/>
                    <a:pt x="492" y="18"/>
                  </a:cubicBezTo>
                  <a:cubicBezTo>
                    <a:pt x="487" y="12"/>
                    <a:pt x="478" y="12"/>
                    <a:pt x="474" y="6"/>
                  </a:cubicBezTo>
                  <a:cubicBezTo>
                    <a:pt x="472" y="4"/>
                    <a:pt x="478" y="2"/>
                    <a:pt x="480" y="0"/>
                  </a:cubicBezTo>
                  <a:close/>
                </a:path>
              </a:pathLst>
            </a:custGeom>
            <a:blipFill dpi="0" rotWithShape="0">
              <a:blip r:embed="rId4"/>
              <a:srcRect/>
              <a:tile tx="0" ty="0" sx="100000" sy="100000" flip="none" algn="tl"/>
            </a:blipFill>
            <a:ln w="9525" cap="flat" cmpd="sng">
              <a:solidFill>
                <a:srgbClr val="000000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3323" name="Rectangle 11"/>
            <p:cNvSpPr>
              <a:spLocks noChangeArrowheads="1"/>
            </p:cNvSpPr>
            <p:nvPr/>
          </p:nvSpPr>
          <p:spPr bwMode="auto">
            <a:xfrm>
              <a:off x="56" y="197"/>
              <a:ext cx="638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 b="1">
                  <a:solidFill>
                    <a:schemeClr val="accent2"/>
                  </a:solidFill>
                  <a:latin typeface="Times New Roman" panose="02020603050405020304" pitchFamily="18" charset="0"/>
                </a:rPr>
                <a:t>梅     雨</a:t>
              </a:r>
              <a:endParaRPr lang="zh-CN" altLang="en-US" sz="2400" b="1">
                <a:solidFill>
                  <a:schemeClr val="accent2"/>
                </a:solidFill>
                <a:latin typeface="Times New Roman" panose="02020603050405020304" pitchFamily="18" charset="0"/>
              </a:endParaRPr>
            </a:p>
          </p:txBody>
        </p:sp>
      </p:grpSp>
      <p:pic>
        <p:nvPicPr>
          <p:cNvPr id="13324" name="Picture 12" descr="雨带21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62" t="59885" r="2759"/>
          <a:stretch>
            <a:fillRect/>
          </a:stretch>
        </p:blipFill>
        <p:spPr bwMode="auto">
          <a:xfrm>
            <a:off x="6644690" y="4003925"/>
            <a:ext cx="2975828" cy="20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6" name="Rectangle 14"/>
          <p:cNvSpPr>
            <a:spLocks noChangeArrowheads="1"/>
          </p:cNvSpPr>
          <p:nvPr/>
        </p:nvSpPr>
        <p:spPr bwMode="auto">
          <a:xfrm>
            <a:off x="4191000" y="6248400"/>
            <a:ext cx="4267200" cy="533400"/>
          </a:xfrm>
          <a:prstGeom prst="rect">
            <a:avLst/>
          </a:prstGeom>
          <a:solidFill>
            <a:schemeClr val="tx1"/>
          </a:solidFill>
          <a:ln w="9525" cmpd="sng">
            <a:noFill/>
            <a:miter lim="800000"/>
          </a:ln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lang="zh-CN" altLang="en-US" sz="2800" b="1">
                <a:solidFill>
                  <a:schemeClr val="bg1"/>
                </a:solidFill>
              </a:rPr>
              <a:t>我国东部地区主要雨带图</a:t>
            </a:r>
            <a:endParaRPr lang="zh-CN" altLang="en-US" sz="2800" b="1">
              <a:solidFill>
                <a:schemeClr val="bg1"/>
              </a:solidFill>
            </a:endParaRPr>
          </a:p>
        </p:txBody>
      </p:sp>
      <p:grpSp>
        <p:nvGrpSpPr>
          <p:cNvPr id="13327" name="Group 15"/>
          <p:cNvGrpSpPr/>
          <p:nvPr/>
        </p:nvGrpSpPr>
        <p:grpSpPr bwMode="auto">
          <a:xfrm>
            <a:off x="6261100" y="4011612"/>
            <a:ext cx="2020888" cy="1893888"/>
            <a:chOff x="0" y="-3"/>
            <a:chExt cx="1273" cy="1193"/>
          </a:xfrm>
        </p:grpSpPr>
        <p:grpSp>
          <p:nvGrpSpPr>
            <p:cNvPr id="13328" name="Group 16"/>
            <p:cNvGrpSpPr/>
            <p:nvPr/>
          </p:nvGrpSpPr>
          <p:grpSpPr bwMode="auto">
            <a:xfrm>
              <a:off x="0" y="63"/>
              <a:ext cx="1273" cy="1090"/>
              <a:chOff x="0" y="0"/>
              <a:chExt cx="1273" cy="1090"/>
            </a:xfrm>
          </p:grpSpPr>
          <p:sp>
            <p:nvSpPr>
              <p:cNvPr id="13329" name="AutoShape 17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3330" name="Arc 18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3331" name="AutoShape 19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</p:grpSp>
        <p:sp>
          <p:nvSpPr>
            <p:cNvPr id="13332" name="Rectangle 20"/>
            <p:cNvSpPr>
              <a:spLocks noChangeArrowheads="1"/>
            </p:cNvSpPr>
            <p:nvPr/>
          </p:nvSpPr>
          <p:spPr bwMode="auto">
            <a:xfrm rot="20314876">
              <a:off x="889" y="725"/>
              <a:ext cx="240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800" b="1">
                <a:solidFill>
                  <a:srgbClr val="FF33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3333" name="Rectangle 21"/>
            <p:cNvSpPr>
              <a:spLocks noChangeArrowheads="1"/>
            </p:cNvSpPr>
            <p:nvPr/>
          </p:nvSpPr>
          <p:spPr bwMode="auto">
            <a:xfrm rot="20294623">
              <a:off x="553" y="-3"/>
              <a:ext cx="23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3334" name="Group 22"/>
          <p:cNvGrpSpPr/>
          <p:nvPr/>
        </p:nvGrpSpPr>
        <p:grpSpPr bwMode="auto">
          <a:xfrm>
            <a:off x="6300789" y="3649662"/>
            <a:ext cx="2020887" cy="1893888"/>
            <a:chOff x="0" y="-3"/>
            <a:chExt cx="1273" cy="1193"/>
          </a:xfrm>
        </p:grpSpPr>
        <p:grpSp>
          <p:nvGrpSpPr>
            <p:cNvPr id="13335" name="Group 23"/>
            <p:cNvGrpSpPr/>
            <p:nvPr/>
          </p:nvGrpSpPr>
          <p:grpSpPr bwMode="auto">
            <a:xfrm>
              <a:off x="0" y="63"/>
              <a:ext cx="1273" cy="1090"/>
              <a:chOff x="0" y="0"/>
              <a:chExt cx="1273" cy="1090"/>
            </a:xfrm>
          </p:grpSpPr>
          <p:sp>
            <p:nvSpPr>
              <p:cNvPr id="13336" name="AutoShape 24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3337" name="Arc 25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3338" name="AutoShape 26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</p:grpSp>
        <p:sp>
          <p:nvSpPr>
            <p:cNvPr id="13339" name="Rectangle 27"/>
            <p:cNvSpPr>
              <a:spLocks noChangeArrowheads="1"/>
            </p:cNvSpPr>
            <p:nvPr/>
          </p:nvSpPr>
          <p:spPr bwMode="auto">
            <a:xfrm rot="20314876">
              <a:off x="889" y="725"/>
              <a:ext cx="240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800" b="1">
                <a:solidFill>
                  <a:srgbClr val="FF33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3340" name="Rectangle 28"/>
            <p:cNvSpPr>
              <a:spLocks noChangeArrowheads="1"/>
            </p:cNvSpPr>
            <p:nvPr/>
          </p:nvSpPr>
          <p:spPr bwMode="auto">
            <a:xfrm rot="20294623">
              <a:off x="553" y="-3"/>
              <a:ext cx="23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3341" name="Group 29"/>
          <p:cNvGrpSpPr/>
          <p:nvPr/>
        </p:nvGrpSpPr>
        <p:grpSpPr bwMode="auto">
          <a:xfrm>
            <a:off x="6300789" y="3173414"/>
            <a:ext cx="2020887" cy="2357437"/>
            <a:chOff x="0" y="-4"/>
            <a:chExt cx="1273" cy="1485"/>
          </a:xfrm>
        </p:grpSpPr>
        <p:grpSp>
          <p:nvGrpSpPr>
            <p:cNvPr id="13342" name="Group 30"/>
            <p:cNvGrpSpPr/>
            <p:nvPr/>
          </p:nvGrpSpPr>
          <p:grpSpPr bwMode="auto">
            <a:xfrm>
              <a:off x="0" y="74"/>
              <a:ext cx="1273" cy="1090"/>
              <a:chOff x="0" y="0"/>
              <a:chExt cx="1273" cy="1090"/>
            </a:xfrm>
          </p:grpSpPr>
          <p:sp>
            <p:nvSpPr>
              <p:cNvPr id="13343" name="AutoShape 31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3344" name="Arc 32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3345" name="AutoShape 33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</p:grpSp>
        <p:sp>
          <p:nvSpPr>
            <p:cNvPr id="13346" name="Rectangle 34"/>
            <p:cNvSpPr>
              <a:spLocks noChangeArrowheads="1"/>
            </p:cNvSpPr>
            <p:nvPr/>
          </p:nvSpPr>
          <p:spPr bwMode="auto">
            <a:xfrm rot="20314876">
              <a:off x="941" y="725"/>
              <a:ext cx="240" cy="7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>
                  <a:solidFill>
                    <a:srgbClr val="0000FF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400" b="1">
                <a:solidFill>
                  <a:srgbClr val="0000FF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3347" name="Rectangle 35"/>
            <p:cNvSpPr>
              <a:spLocks noChangeArrowheads="1"/>
            </p:cNvSpPr>
            <p:nvPr/>
          </p:nvSpPr>
          <p:spPr bwMode="auto">
            <a:xfrm rot="20294623">
              <a:off x="606" y="-4"/>
              <a:ext cx="238" cy="7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>
                  <a:solidFill>
                    <a:srgbClr val="FF0066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400" b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3348" name="Group 36"/>
          <p:cNvGrpSpPr/>
          <p:nvPr/>
        </p:nvGrpSpPr>
        <p:grpSpPr bwMode="auto">
          <a:xfrm>
            <a:off x="6300789" y="3344862"/>
            <a:ext cx="2020887" cy="1893888"/>
            <a:chOff x="0" y="-3"/>
            <a:chExt cx="1273" cy="1193"/>
          </a:xfrm>
        </p:grpSpPr>
        <p:grpSp>
          <p:nvGrpSpPr>
            <p:cNvPr id="13349" name="Group 37"/>
            <p:cNvGrpSpPr/>
            <p:nvPr/>
          </p:nvGrpSpPr>
          <p:grpSpPr bwMode="auto">
            <a:xfrm>
              <a:off x="0" y="63"/>
              <a:ext cx="1273" cy="1090"/>
              <a:chOff x="0" y="0"/>
              <a:chExt cx="1273" cy="1090"/>
            </a:xfrm>
          </p:grpSpPr>
          <p:sp>
            <p:nvSpPr>
              <p:cNvPr id="13350" name="AutoShape 38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3351" name="Arc 39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3352" name="AutoShape 40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</p:grpSp>
        <p:sp>
          <p:nvSpPr>
            <p:cNvPr id="13353" name="Rectangle 41"/>
            <p:cNvSpPr>
              <a:spLocks noChangeArrowheads="1"/>
            </p:cNvSpPr>
            <p:nvPr/>
          </p:nvSpPr>
          <p:spPr bwMode="auto">
            <a:xfrm rot="20314876">
              <a:off x="889" y="725"/>
              <a:ext cx="240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800" b="1">
                <a:solidFill>
                  <a:srgbClr val="FF33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3354" name="Rectangle 42"/>
            <p:cNvSpPr>
              <a:spLocks noChangeArrowheads="1"/>
            </p:cNvSpPr>
            <p:nvPr/>
          </p:nvSpPr>
          <p:spPr bwMode="auto">
            <a:xfrm rot="20294623">
              <a:off x="553" y="-3"/>
              <a:ext cx="23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sp>
        <p:nvSpPr>
          <p:cNvPr id="13355" name="AutoShape 43"/>
          <p:cNvSpPr>
            <a:spLocks noChangeArrowheads="1"/>
          </p:cNvSpPr>
          <p:nvPr/>
        </p:nvSpPr>
        <p:spPr bwMode="auto">
          <a:xfrm>
            <a:off x="2743200" y="3775075"/>
            <a:ext cx="3709988" cy="533400"/>
          </a:xfrm>
          <a:prstGeom prst="wedgeRectCallout">
            <a:avLst>
              <a:gd name="adj1" fmla="val 73106"/>
              <a:gd name="adj2" fmla="val 39583"/>
            </a:avLst>
          </a:prstGeom>
          <a:solidFill>
            <a:schemeClr val="bg1">
              <a:alpha val="50000"/>
            </a:schemeClr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chemeClr val="bg2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zh-CN" sz="2800" b="1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6—7</a:t>
            </a:r>
            <a:r>
              <a:rPr lang="zh-CN" altLang="en-US" sz="2800" b="1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月</a:t>
            </a:r>
            <a:r>
              <a: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长江中下游</a:t>
            </a:r>
            <a:r>
              <a:rPr lang="zh-CN" altLang="en-US" sz="2800" b="1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地区</a:t>
            </a:r>
            <a:endParaRPr lang="zh-CN" altLang="en-US" sz="2800" b="1">
              <a:solidFill>
                <a:srgbClr val="008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3356" name="AutoShape 44"/>
          <p:cNvSpPr>
            <a:spLocks noChangeArrowheads="1"/>
          </p:cNvSpPr>
          <p:nvPr/>
        </p:nvSpPr>
        <p:spPr bwMode="auto">
          <a:xfrm>
            <a:off x="1881188" y="5540375"/>
            <a:ext cx="1371600" cy="609600"/>
          </a:xfrm>
          <a:prstGeom prst="wedgeEllipseCallout">
            <a:avLst>
              <a:gd name="adj1" fmla="val -2778"/>
              <a:gd name="adj2" fmla="val 78907"/>
            </a:avLst>
          </a:prstGeom>
          <a:solidFill>
            <a:srgbClr val="FFFFFF">
              <a:alpha val="50000"/>
            </a:srgbClr>
          </a:solidFill>
          <a:ln w="317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chemeClr val="bg1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zh-CN" sz="28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6—7</a:t>
            </a:r>
            <a:r>
              <a: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rPr>
              <a:t>月</a:t>
            </a:r>
            <a:endParaRPr lang="zh-CN" altLang="en-US" sz="2800" b="1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宋体" panose="02010600030101010101" pitchFamily="2" charset="-122"/>
            </a:endParaRPr>
          </a:p>
        </p:txBody>
      </p:sp>
      <p:grpSp>
        <p:nvGrpSpPr>
          <p:cNvPr id="13357" name="Group 45"/>
          <p:cNvGrpSpPr/>
          <p:nvPr/>
        </p:nvGrpSpPr>
        <p:grpSpPr bwMode="auto">
          <a:xfrm>
            <a:off x="6875154" y="3711576"/>
            <a:ext cx="1682359" cy="1089025"/>
            <a:chOff x="47" y="0"/>
            <a:chExt cx="847" cy="588"/>
          </a:xfrm>
        </p:grpSpPr>
        <p:sp>
          <p:nvSpPr>
            <p:cNvPr id="13358" name="未知" descr="浅色下对角线"/>
            <p:cNvSpPr/>
            <p:nvPr/>
          </p:nvSpPr>
          <p:spPr bwMode="auto">
            <a:xfrm>
              <a:off x="47" y="0"/>
              <a:ext cx="677" cy="588"/>
            </a:xfrm>
            <a:custGeom>
              <a:avLst/>
              <a:gdLst>
                <a:gd name="T0" fmla="*/ 480 w 677"/>
                <a:gd name="T1" fmla="*/ 0 h 588"/>
                <a:gd name="T2" fmla="*/ 396 w 677"/>
                <a:gd name="T3" fmla="*/ 66 h 588"/>
                <a:gd name="T4" fmla="*/ 330 w 677"/>
                <a:gd name="T5" fmla="*/ 84 h 588"/>
                <a:gd name="T6" fmla="*/ 204 w 677"/>
                <a:gd name="T7" fmla="*/ 144 h 588"/>
                <a:gd name="T8" fmla="*/ 156 w 677"/>
                <a:gd name="T9" fmla="*/ 156 h 588"/>
                <a:gd name="T10" fmla="*/ 102 w 677"/>
                <a:gd name="T11" fmla="*/ 186 h 588"/>
                <a:gd name="T12" fmla="*/ 0 w 677"/>
                <a:gd name="T13" fmla="*/ 420 h 588"/>
                <a:gd name="T14" fmla="*/ 36 w 677"/>
                <a:gd name="T15" fmla="*/ 528 h 588"/>
                <a:gd name="T16" fmla="*/ 90 w 677"/>
                <a:gd name="T17" fmla="*/ 552 h 588"/>
                <a:gd name="T18" fmla="*/ 228 w 677"/>
                <a:gd name="T19" fmla="*/ 588 h 588"/>
                <a:gd name="T20" fmla="*/ 444 w 677"/>
                <a:gd name="T21" fmla="*/ 552 h 588"/>
                <a:gd name="T22" fmla="*/ 540 w 677"/>
                <a:gd name="T23" fmla="*/ 528 h 588"/>
                <a:gd name="T24" fmla="*/ 600 w 677"/>
                <a:gd name="T25" fmla="*/ 534 h 588"/>
                <a:gd name="T26" fmla="*/ 612 w 677"/>
                <a:gd name="T27" fmla="*/ 498 h 588"/>
                <a:gd name="T28" fmla="*/ 630 w 677"/>
                <a:gd name="T29" fmla="*/ 486 h 588"/>
                <a:gd name="T30" fmla="*/ 666 w 677"/>
                <a:gd name="T31" fmla="*/ 408 h 588"/>
                <a:gd name="T32" fmla="*/ 642 w 677"/>
                <a:gd name="T33" fmla="*/ 366 h 588"/>
                <a:gd name="T34" fmla="*/ 606 w 677"/>
                <a:gd name="T35" fmla="*/ 354 h 588"/>
                <a:gd name="T36" fmla="*/ 588 w 677"/>
                <a:gd name="T37" fmla="*/ 348 h 588"/>
                <a:gd name="T38" fmla="*/ 624 w 677"/>
                <a:gd name="T39" fmla="*/ 318 h 588"/>
                <a:gd name="T40" fmla="*/ 660 w 677"/>
                <a:gd name="T41" fmla="*/ 300 h 588"/>
                <a:gd name="T42" fmla="*/ 642 w 677"/>
                <a:gd name="T43" fmla="*/ 252 h 588"/>
                <a:gd name="T44" fmla="*/ 606 w 677"/>
                <a:gd name="T45" fmla="*/ 240 h 588"/>
                <a:gd name="T46" fmla="*/ 636 w 677"/>
                <a:gd name="T47" fmla="*/ 216 h 588"/>
                <a:gd name="T48" fmla="*/ 606 w 677"/>
                <a:gd name="T49" fmla="*/ 180 h 588"/>
                <a:gd name="T50" fmla="*/ 558 w 677"/>
                <a:gd name="T51" fmla="*/ 96 h 588"/>
                <a:gd name="T52" fmla="*/ 510 w 677"/>
                <a:gd name="T53" fmla="*/ 54 h 588"/>
                <a:gd name="T54" fmla="*/ 492 w 677"/>
                <a:gd name="T55" fmla="*/ 18 h 588"/>
                <a:gd name="T56" fmla="*/ 474 w 677"/>
                <a:gd name="T57" fmla="*/ 6 h 588"/>
                <a:gd name="T58" fmla="*/ 480 w 677"/>
                <a:gd name="T59" fmla="*/ 0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77" h="588">
                  <a:moveTo>
                    <a:pt x="480" y="0"/>
                  </a:moveTo>
                  <a:cubicBezTo>
                    <a:pt x="457" y="35"/>
                    <a:pt x="430" y="43"/>
                    <a:pt x="396" y="66"/>
                  </a:cubicBezTo>
                  <a:cubicBezTo>
                    <a:pt x="377" y="79"/>
                    <a:pt x="330" y="84"/>
                    <a:pt x="330" y="84"/>
                  </a:cubicBezTo>
                  <a:cubicBezTo>
                    <a:pt x="293" y="109"/>
                    <a:pt x="247" y="130"/>
                    <a:pt x="204" y="144"/>
                  </a:cubicBezTo>
                  <a:cubicBezTo>
                    <a:pt x="188" y="149"/>
                    <a:pt x="156" y="156"/>
                    <a:pt x="156" y="156"/>
                  </a:cubicBezTo>
                  <a:cubicBezTo>
                    <a:pt x="115" y="184"/>
                    <a:pt x="134" y="175"/>
                    <a:pt x="102" y="186"/>
                  </a:cubicBezTo>
                  <a:cubicBezTo>
                    <a:pt x="53" y="259"/>
                    <a:pt x="15" y="332"/>
                    <a:pt x="0" y="420"/>
                  </a:cubicBezTo>
                  <a:cubicBezTo>
                    <a:pt x="5" y="453"/>
                    <a:pt x="10" y="502"/>
                    <a:pt x="36" y="528"/>
                  </a:cubicBezTo>
                  <a:cubicBezTo>
                    <a:pt x="50" y="542"/>
                    <a:pt x="72" y="546"/>
                    <a:pt x="90" y="552"/>
                  </a:cubicBezTo>
                  <a:cubicBezTo>
                    <a:pt x="137" y="568"/>
                    <a:pt x="178" y="582"/>
                    <a:pt x="228" y="588"/>
                  </a:cubicBezTo>
                  <a:cubicBezTo>
                    <a:pt x="302" y="580"/>
                    <a:pt x="370" y="558"/>
                    <a:pt x="444" y="552"/>
                  </a:cubicBezTo>
                  <a:cubicBezTo>
                    <a:pt x="481" y="540"/>
                    <a:pt x="502" y="533"/>
                    <a:pt x="540" y="528"/>
                  </a:cubicBezTo>
                  <a:cubicBezTo>
                    <a:pt x="560" y="530"/>
                    <a:pt x="581" y="542"/>
                    <a:pt x="600" y="534"/>
                  </a:cubicBezTo>
                  <a:cubicBezTo>
                    <a:pt x="612" y="529"/>
                    <a:pt x="601" y="505"/>
                    <a:pt x="612" y="498"/>
                  </a:cubicBezTo>
                  <a:cubicBezTo>
                    <a:pt x="618" y="494"/>
                    <a:pt x="624" y="490"/>
                    <a:pt x="630" y="486"/>
                  </a:cubicBezTo>
                  <a:cubicBezTo>
                    <a:pt x="652" y="454"/>
                    <a:pt x="654" y="443"/>
                    <a:pt x="666" y="408"/>
                  </a:cubicBezTo>
                  <a:cubicBezTo>
                    <a:pt x="660" y="380"/>
                    <a:pt x="667" y="377"/>
                    <a:pt x="642" y="366"/>
                  </a:cubicBezTo>
                  <a:cubicBezTo>
                    <a:pt x="630" y="361"/>
                    <a:pt x="618" y="358"/>
                    <a:pt x="606" y="354"/>
                  </a:cubicBezTo>
                  <a:cubicBezTo>
                    <a:pt x="600" y="352"/>
                    <a:pt x="588" y="348"/>
                    <a:pt x="588" y="348"/>
                  </a:cubicBezTo>
                  <a:cubicBezTo>
                    <a:pt x="601" y="339"/>
                    <a:pt x="611" y="327"/>
                    <a:pt x="624" y="318"/>
                  </a:cubicBezTo>
                  <a:cubicBezTo>
                    <a:pt x="635" y="311"/>
                    <a:pt x="649" y="307"/>
                    <a:pt x="660" y="300"/>
                  </a:cubicBezTo>
                  <a:cubicBezTo>
                    <a:pt x="677" y="275"/>
                    <a:pt x="671" y="265"/>
                    <a:pt x="642" y="252"/>
                  </a:cubicBezTo>
                  <a:cubicBezTo>
                    <a:pt x="630" y="247"/>
                    <a:pt x="606" y="240"/>
                    <a:pt x="606" y="240"/>
                  </a:cubicBezTo>
                  <a:cubicBezTo>
                    <a:pt x="631" y="232"/>
                    <a:pt x="677" y="243"/>
                    <a:pt x="636" y="216"/>
                  </a:cubicBezTo>
                  <a:cubicBezTo>
                    <a:pt x="627" y="203"/>
                    <a:pt x="614" y="194"/>
                    <a:pt x="606" y="180"/>
                  </a:cubicBezTo>
                  <a:cubicBezTo>
                    <a:pt x="585" y="142"/>
                    <a:pt x="596" y="121"/>
                    <a:pt x="558" y="96"/>
                  </a:cubicBezTo>
                  <a:cubicBezTo>
                    <a:pt x="544" y="75"/>
                    <a:pt x="534" y="62"/>
                    <a:pt x="510" y="54"/>
                  </a:cubicBezTo>
                  <a:cubicBezTo>
                    <a:pt x="503" y="43"/>
                    <a:pt x="500" y="28"/>
                    <a:pt x="492" y="18"/>
                  </a:cubicBezTo>
                  <a:cubicBezTo>
                    <a:pt x="487" y="12"/>
                    <a:pt x="478" y="12"/>
                    <a:pt x="474" y="6"/>
                  </a:cubicBezTo>
                  <a:cubicBezTo>
                    <a:pt x="472" y="4"/>
                    <a:pt x="478" y="2"/>
                    <a:pt x="480" y="0"/>
                  </a:cubicBezTo>
                  <a:close/>
                </a:path>
              </a:pathLst>
            </a:custGeom>
            <a:blipFill dpi="0" rotWithShape="0">
              <a:blip r:embed="rId4"/>
              <a:srcRect/>
              <a:tile tx="0" ty="0" sx="100000" sy="100000" flip="none" algn="tl"/>
            </a:blipFill>
            <a:ln w="9525" cap="flat" cmpd="sng">
              <a:solidFill>
                <a:srgbClr val="000000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3359" name="Rectangle 47"/>
            <p:cNvSpPr>
              <a:spLocks noChangeArrowheads="1"/>
            </p:cNvSpPr>
            <p:nvPr/>
          </p:nvSpPr>
          <p:spPr bwMode="auto">
            <a:xfrm>
              <a:off x="50" y="182"/>
              <a:ext cx="844" cy="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0000FF"/>
                  </a:solidFill>
                  <a:latin typeface="Times New Roman" panose="02020603050405020304" pitchFamily="18" charset="0"/>
                </a:rPr>
                <a:t>梅   雨</a:t>
              </a:r>
              <a:endPara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</a:endParaRPr>
            </a:p>
          </p:txBody>
        </p:sp>
      </p:grpSp>
      <p:pic>
        <p:nvPicPr>
          <p:cNvPr id="48" name="图片 47"/>
          <p:cNvPicPr>
            <a:picLocks noChangeAspect="1"/>
          </p:cNvPicPr>
          <p:nvPr/>
        </p:nvPicPr>
        <p:blipFill>
          <a:blip r:embed="rId6">
            <a:clrChange>
              <a:clrFrom>
                <a:srgbClr val="FFFBEF"/>
              </a:clrFrom>
              <a:clrTo>
                <a:srgbClr val="FFFBE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12183414" cy="1416676"/>
          </a:xfrm>
          <a:prstGeom prst="rect">
            <a:avLst/>
          </a:prstGeom>
        </p:spPr>
      </p:pic>
      <p:sp>
        <p:nvSpPr>
          <p:cNvPr id="13325" name="Rectangle 13"/>
          <p:cNvSpPr>
            <a:spLocks noGrp="1" noChangeArrowheads="1"/>
          </p:cNvSpPr>
          <p:nvPr>
            <p:ph type="title"/>
          </p:nvPr>
        </p:nvSpPr>
        <p:spPr>
          <a:xfrm>
            <a:off x="800100" y="158378"/>
            <a:ext cx="5410200" cy="6096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锋面雨带推移规律（</a:t>
            </a:r>
            <a:r>
              <a:rPr lang="zh-CN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6—7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月）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3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13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"/>
                                            </p:cond>
                                          </p:stCondLst>
                                        </p:cTn>
                                        <p:tgtEl>
                                          <p:spTgt spid="13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3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3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9"/>
                                            </p:cond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3"/>
                                            </p:cond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3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55" grpId="0" bldLvl="0" animBg="1" autoUpdateAnimBg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雨带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914401"/>
            <a:ext cx="6529388" cy="4849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3" descr="雨带4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116" y="850006"/>
            <a:ext cx="6681788" cy="496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AutoShape 4"/>
          <p:cNvSpPr>
            <a:spLocks noChangeArrowheads="1"/>
          </p:cNvSpPr>
          <p:nvPr/>
        </p:nvSpPr>
        <p:spPr bwMode="auto">
          <a:xfrm>
            <a:off x="1804988" y="5578475"/>
            <a:ext cx="1371600" cy="609600"/>
          </a:xfrm>
          <a:prstGeom prst="wedgeEllipseCallout">
            <a:avLst>
              <a:gd name="adj1" fmla="val -2778"/>
              <a:gd name="adj2" fmla="val 78907"/>
            </a:avLst>
          </a:prstGeom>
          <a:solidFill>
            <a:srgbClr val="FFFFFF">
              <a:alpha val="50000"/>
            </a:srgbClr>
          </a:solidFill>
          <a:ln w="317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chemeClr val="bg1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en-US" sz="2800" b="1" i="1">
                <a:solidFill>
                  <a:srgbClr val="0066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隶书" panose="02010509060101010101" pitchFamily="49" charset="-122"/>
              </a:rPr>
              <a:t>注意观察</a:t>
            </a:r>
            <a:endParaRPr lang="zh-CN" altLang="en-US" sz="2800" b="1" i="1">
              <a:solidFill>
                <a:srgbClr val="FF33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pic>
        <p:nvPicPr>
          <p:cNvPr id="14341" name="Picture 5" descr="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23" r="81667"/>
          <a:stretch>
            <a:fillRect/>
          </a:stretch>
        </p:blipFill>
        <p:spPr bwMode="auto">
          <a:xfrm>
            <a:off x="1728788" y="5332413"/>
            <a:ext cx="1676400" cy="1192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2" name="Picture 6" descr="雨带31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8" t="36240" r="6891"/>
          <a:stretch>
            <a:fillRect/>
          </a:stretch>
        </p:blipFill>
        <p:spPr bwMode="auto">
          <a:xfrm>
            <a:off x="3405188" y="2634934"/>
            <a:ext cx="4951412" cy="314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4" name="Rectangle 8"/>
          <p:cNvSpPr>
            <a:spLocks noChangeArrowheads="1"/>
          </p:cNvSpPr>
          <p:nvPr/>
        </p:nvSpPr>
        <p:spPr bwMode="auto">
          <a:xfrm>
            <a:off x="4267200" y="5943600"/>
            <a:ext cx="4267200" cy="533400"/>
          </a:xfrm>
          <a:prstGeom prst="rect">
            <a:avLst/>
          </a:prstGeom>
          <a:solidFill>
            <a:schemeClr val="tx1"/>
          </a:solidFill>
          <a:ln w="9525" cmpd="sng">
            <a:noFill/>
            <a:miter lim="800000"/>
          </a:ln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lang="zh-CN" altLang="en-US" sz="2800" b="1">
                <a:solidFill>
                  <a:schemeClr val="bg1"/>
                </a:solidFill>
              </a:rPr>
              <a:t>我国东部地区主要雨带图</a:t>
            </a:r>
            <a:endParaRPr lang="zh-CN" altLang="en-US" sz="2800" b="1">
              <a:solidFill>
                <a:schemeClr val="bg1"/>
              </a:solidFill>
            </a:endParaRPr>
          </a:p>
        </p:txBody>
      </p:sp>
      <p:grpSp>
        <p:nvGrpSpPr>
          <p:cNvPr id="14345" name="Group 9"/>
          <p:cNvGrpSpPr/>
          <p:nvPr/>
        </p:nvGrpSpPr>
        <p:grpSpPr bwMode="auto">
          <a:xfrm>
            <a:off x="5715000" y="2963862"/>
            <a:ext cx="2020888" cy="1893888"/>
            <a:chOff x="0" y="-3"/>
            <a:chExt cx="1273" cy="1193"/>
          </a:xfrm>
        </p:grpSpPr>
        <p:grpSp>
          <p:nvGrpSpPr>
            <p:cNvPr id="14346" name="Group 10"/>
            <p:cNvGrpSpPr/>
            <p:nvPr/>
          </p:nvGrpSpPr>
          <p:grpSpPr bwMode="auto">
            <a:xfrm>
              <a:off x="0" y="63"/>
              <a:ext cx="1273" cy="1090"/>
              <a:chOff x="0" y="0"/>
              <a:chExt cx="1273" cy="1090"/>
            </a:xfrm>
          </p:grpSpPr>
          <p:sp>
            <p:nvSpPr>
              <p:cNvPr id="14347" name="AutoShape 11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4348" name="Arc 12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4349" name="AutoShape 13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</p:grpSp>
        <p:sp>
          <p:nvSpPr>
            <p:cNvPr id="14350" name="Rectangle 14"/>
            <p:cNvSpPr>
              <a:spLocks noChangeArrowheads="1"/>
            </p:cNvSpPr>
            <p:nvPr/>
          </p:nvSpPr>
          <p:spPr bwMode="auto">
            <a:xfrm rot="20314876">
              <a:off x="889" y="725"/>
              <a:ext cx="240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800" b="1">
                <a:solidFill>
                  <a:srgbClr val="FF33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4351" name="Rectangle 15"/>
            <p:cNvSpPr>
              <a:spLocks noChangeArrowheads="1"/>
            </p:cNvSpPr>
            <p:nvPr/>
          </p:nvSpPr>
          <p:spPr bwMode="auto">
            <a:xfrm rot="20294623">
              <a:off x="553" y="-3"/>
              <a:ext cx="23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sp>
        <p:nvSpPr>
          <p:cNvPr id="14352" name="AutoShape 16"/>
          <p:cNvSpPr>
            <a:spLocks noChangeArrowheads="1"/>
          </p:cNvSpPr>
          <p:nvPr/>
        </p:nvSpPr>
        <p:spPr bwMode="auto">
          <a:xfrm>
            <a:off x="2133601" y="2362200"/>
            <a:ext cx="3978275" cy="533400"/>
          </a:xfrm>
          <a:prstGeom prst="wedgeRectCallout">
            <a:avLst>
              <a:gd name="adj1" fmla="val 67157"/>
              <a:gd name="adj2" fmla="val 80954"/>
            </a:avLst>
          </a:prstGeom>
          <a:solidFill>
            <a:srgbClr val="FFFFFF">
              <a:alpha val="50000"/>
            </a:srgbClr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chemeClr val="bg2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7</a:t>
            </a:r>
            <a:r>
              <a:rPr lang="zh-CN" altLang="en-US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月、</a:t>
            </a:r>
            <a:r>
              <a:rPr lang="zh-CN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8</a:t>
            </a:r>
            <a:r>
              <a:rPr lang="zh-CN" altLang="en-US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月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华北、东北</a:t>
            </a:r>
            <a:r>
              <a:rPr lang="zh-CN" altLang="en-US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地区</a:t>
            </a:r>
            <a:endParaRPr lang="zh-CN" altLang="en-US" sz="2800" b="1" dirty="0">
              <a:solidFill>
                <a:srgbClr val="008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4353" name="AutoShape 17"/>
          <p:cNvSpPr>
            <a:spLocks noChangeArrowheads="1"/>
          </p:cNvSpPr>
          <p:nvPr/>
        </p:nvSpPr>
        <p:spPr bwMode="auto">
          <a:xfrm>
            <a:off x="1881188" y="5540375"/>
            <a:ext cx="1371600" cy="609600"/>
          </a:xfrm>
          <a:prstGeom prst="wedgeEllipseCallout">
            <a:avLst>
              <a:gd name="adj1" fmla="val -2778"/>
              <a:gd name="adj2" fmla="val 78907"/>
            </a:avLst>
          </a:prstGeom>
          <a:solidFill>
            <a:srgbClr val="FFFFFF">
              <a:alpha val="50000"/>
            </a:srgbClr>
          </a:solidFill>
          <a:ln w="317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chemeClr val="bg1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zh-CN" sz="28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7—8</a:t>
            </a:r>
            <a:r>
              <a: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rPr>
              <a:t>月</a:t>
            </a:r>
            <a:endParaRPr lang="zh-CN" altLang="en-US" sz="2800" b="1">
              <a:solidFill>
                <a:srgbClr val="F02E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宋体" panose="02010600030101010101" pitchFamily="2" charset="-122"/>
            </a:endParaRPr>
          </a:p>
        </p:txBody>
      </p:sp>
      <p:grpSp>
        <p:nvGrpSpPr>
          <p:cNvPr id="14354" name="Group 18"/>
          <p:cNvGrpSpPr/>
          <p:nvPr/>
        </p:nvGrpSpPr>
        <p:grpSpPr bwMode="auto">
          <a:xfrm>
            <a:off x="5638800" y="2586037"/>
            <a:ext cx="2020888" cy="1893888"/>
            <a:chOff x="0" y="-3"/>
            <a:chExt cx="1273" cy="1193"/>
          </a:xfrm>
        </p:grpSpPr>
        <p:grpSp>
          <p:nvGrpSpPr>
            <p:cNvPr id="14355" name="Group 19"/>
            <p:cNvGrpSpPr/>
            <p:nvPr/>
          </p:nvGrpSpPr>
          <p:grpSpPr bwMode="auto">
            <a:xfrm>
              <a:off x="0" y="63"/>
              <a:ext cx="1273" cy="1090"/>
              <a:chOff x="0" y="0"/>
              <a:chExt cx="1273" cy="1090"/>
            </a:xfrm>
          </p:grpSpPr>
          <p:sp>
            <p:nvSpPr>
              <p:cNvPr id="14356" name="AutoShape 20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4357" name="Arc 21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4358" name="AutoShape 22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</p:grpSp>
        <p:sp>
          <p:nvSpPr>
            <p:cNvPr id="14359" name="Rectangle 23"/>
            <p:cNvSpPr>
              <a:spLocks noChangeArrowheads="1"/>
            </p:cNvSpPr>
            <p:nvPr/>
          </p:nvSpPr>
          <p:spPr bwMode="auto">
            <a:xfrm rot="20314876">
              <a:off x="889" y="725"/>
              <a:ext cx="240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800" b="1">
                <a:solidFill>
                  <a:srgbClr val="FF33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4360" name="Rectangle 24"/>
            <p:cNvSpPr>
              <a:spLocks noChangeArrowheads="1"/>
            </p:cNvSpPr>
            <p:nvPr/>
          </p:nvSpPr>
          <p:spPr bwMode="auto">
            <a:xfrm rot="20294623">
              <a:off x="553" y="-3"/>
              <a:ext cx="23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4361" name="Group 25"/>
          <p:cNvGrpSpPr/>
          <p:nvPr/>
        </p:nvGrpSpPr>
        <p:grpSpPr bwMode="auto">
          <a:xfrm>
            <a:off x="5638800" y="2281237"/>
            <a:ext cx="2020888" cy="1893888"/>
            <a:chOff x="0" y="-3"/>
            <a:chExt cx="1273" cy="1193"/>
          </a:xfrm>
        </p:grpSpPr>
        <p:grpSp>
          <p:nvGrpSpPr>
            <p:cNvPr id="14362" name="Group 26"/>
            <p:cNvGrpSpPr/>
            <p:nvPr/>
          </p:nvGrpSpPr>
          <p:grpSpPr bwMode="auto">
            <a:xfrm>
              <a:off x="0" y="63"/>
              <a:ext cx="1273" cy="1090"/>
              <a:chOff x="0" y="0"/>
              <a:chExt cx="1273" cy="1090"/>
            </a:xfrm>
          </p:grpSpPr>
          <p:sp>
            <p:nvSpPr>
              <p:cNvPr id="14363" name="AutoShape 27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4364" name="Arc 28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4365" name="AutoShape 29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</p:grpSp>
        <p:sp>
          <p:nvSpPr>
            <p:cNvPr id="14366" name="Rectangle 30"/>
            <p:cNvSpPr>
              <a:spLocks noChangeArrowheads="1"/>
            </p:cNvSpPr>
            <p:nvPr/>
          </p:nvSpPr>
          <p:spPr bwMode="auto">
            <a:xfrm rot="20314876">
              <a:off x="889" y="725"/>
              <a:ext cx="240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800" b="1">
                <a:solidFill>
                  <a:srgbClr val="FF33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4367" name="Rectangle 31"/>
            <p:cNvSpPr>
              <a:spLocks noChangeArrowheads="1"/>
            </p:cNvSpPr>
            <p:nvPr/>
          </p:nvSpPr>
          <p:spPr bwMode="auto">
            <a:xfrm rot="20294623">
              <a:off x="553" y="-3"/>
              <a:ext cx="23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sp>
        <p:nvSpPr>
          <p:cNvPr id="14368" name="未知" descr="5%"/>
          <p:cNvSpPr/>
          <p:nvPr/>
        </p:nvSpPr>
        <p:spPr bwMode="auto">
          <a:xfrm>
            <a:off x="5793391" y="3366059"/>
            <a:ext cx="1905000" cy="1276350"/>
          </a:xfrm>
          <a:custGeom>
            <a:avLst/>
            <a:gdLst>
              <a:gd name="T0" fmla="*/ 723 w 923"/>
              <a:gd name="T1" fmla="*/ 0 h 708"/>
              <a:gd name="T2" fmla="*/ 657 w 923"/>
              <a:gd name="T3" fmla="*/ 42 h 708"/>
              <a:gd name="T4" fmla="*/ 579 w 923"/>
              <a:gd name="T5" fmla="*/ 72 h 708"/>
              <a:gd name="T6" fmla="*/ 507 w 923"/>
              <a:gd name="T7" fmla="*/ 114 h 708"/>
              <a:gd name="T8" fmla="*/ 447 w 923"/>
              <a:gd name="T9" fmla="*/ 120 h 708"/>
              <a:gd name="T10" fmla="*/ 261 w 923"/>
              <a:gd name="T11" fmla="*/ 150 h 708"/>
              <a:gd name="T12" fmla="*/ 135 w 923"/>
              <a:gd name="T13" fmla="*/ 210 h 708"/>
              <a:gd name="T14" fmla="*/ 99 w 923"/>
              <a:gd name="T15" fmla="*/ 234 h 708"/>
              <a:gd name="T16" fmla="*/ 81 w 923"/>
              <a:gd name="T17" fmla="*/ 246 h 708"/>
              <a:gd name="T18" fmla="*/ 21 w 923"/>
              <a:gd name="T19" fmla="*/ 306 h 708"/>
              <a:gd name="T20" fmla="*/ 3 w 923"/>
              <a:gd name="T21" fmla="*/ 342 h 708"/>
              <a:gd name="T22" fmla="*/ 45 w 923"/>
              <a:gd name="T23" fmla="*/ 480 h 708"/>
              <a:gd name="T24" fmla="*/ 87 w 923"/>
              <a:gd name="T25" fmla="*/ 528 h 708"/>
              <a:gd name="T26" fmla="*/ 135 w 923"/>
              <a:gd name="T27" fmla="*/ 600 h 708"/>
              <a:gd name="T28" fmla="*/ 165 w 923"/>
              <a:gd name="T29" fmla="*/ 654 h 708"/>
              <a:gd name="T30" fmla="*/ 201 w 923"/>
              <a:gd name="T31" fmla="*/ 672 h 708"/>
              <a:gd name="T32" fmla="*/ 291 w 923"/>
              <a:gd name="T33" fmla="*/ 708 h 708"/>
              <a:gd name="T34" fmla="*/ 483 w 923"/>
              <a:gd name="T35" fmla="*/ 666 h 708"/>
              <a:gd name="T36" fmla="*/ 543 w 923"/>
              <a:gd name="T37" fmla="*/ 648 h 708"/>
              <a:gd name="T38" fmla="*/ 579 w 923"/>
              <a:gd name="T39" fmla="*/ 630 h 708"/>
              <a:gd name="T40" fmla="*/ 633 w 923"/>
              <a:gd name="T41" fmla="*/ 600 h 708"/>
              <a:gd name="T42" fmla="*/ 669 w 923"/>
              <a:gd name="T43" fmla="*/ 588 h 708"/>
              <a:gd name="T44" fmla="*/ 789 w 923"/>
              <a:gd name="T45" fmla="*/ 612 h 708"/>
              <a:gd name="T46" fmla="*/ 831 w 923"/>
              <a:gd name="T47" fmla="*/ 546 h 708"/>
              <a:gd name="T48" fmla="*/ 903 w 923"/>
              <a:gd name="T49" fmla="*/ 438 h 708"/>
              <a:gd name="T50" fmla="*/ 909 w 923"/>
              <a:gd name="T51" fmla="*/ 372 h 708"/>
              <a:gd name="T52" fmla="*/ 855 w 923"/>
              <a:gd name="T53" fmla="*/ 348 h 708"/>
              <a:gd name="T54" fmla="*/ 819 w 923"/>
              <a:gd name="T55" fmla="*/ 336 h 708"/>
              <a:gd name="T56" fmla="*/ 867 w 923"/>
              <a:gd name="T57" fmla="*/ 306 h 708"/>
              <a:gd name="T58" fmla="*/ 885 w 923"/>
              <a:gd name="T59" fmla="*/ 270 h 708"/>
              <a:gd name="T60" fmla="*/ 837 w 923"/>
              <a:gd name="T61" fmla="*/ 228 h 708"/>
              <a:gd name="T62" fmla="*/ 831 w 923"/>
              <a:gd name="T63" fmla="*/ 168 h 708"/>
              <a:gd name="T64" fmla="*/ 789 w 923"/>
              <a:gd name="T65" fmla="*/ 96 h 708"/>
              <a:gd name="T66" fmla="*/ 741 w 923"/>
              <a:gd name="T67" fmla="*/ 36 h 708"/>
              <a:gd name="T68" fmla="*/ 663 w 923"/>
              <a:gd name="T69" fmla="*/ 42 h 7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23" h="708">
                <a:moveTo>
                  <a:pt x="723" y="0"/>
                </a:moveTo>
                <a:cubicBezTo>
                  <a:pt x="706" y="25"/>
                  <a:pt x="681" y="26"/>
                  <a:pt x="657" y="42"/>
                </a:cubicBezTo>
                <a:cubicBezTo>
                  <a:pt x="637" y="71"/>
                  <a:pt x="612" y="65"/>
                  <a:pt x="579" y="72"/>
                </a:cubicBezTo>
                <a:cubicBezTo>
                  <a:pt x="552" y="78"/>
                  <a:pt x="531" y="112"/>
                  <a:pt x="507" y="114"/>
                </a:cubicBezTo>
                <a:cubicBezTo>
                  <a:pt x="487" y="116"/>
                  <a:pt x="467" y="118"/>
                  <a:pt x="447" y="120"/>
                </a:cubicBezTo>
                <a:cubicBezTo>
                  <a:pt x="386" y="135"/>
                  <a:pt x="323" y="142"/>
                  <a:pt x="261" y="150"/>
                </a:cubicBezTo>
                <a:cubicBezTo>
                  <a:pt x="211" y="167"/>
                  <a:pt x="179" y="180"/>
                  <a:pt x="135" y="210"/>
                </a:cubicBezTo>
                <a:cubicBezTo>
                  <a:pt x="123" y="218"/>
                  <a:pt x="111" y="226"/>
                  <a:pt x="99" y="234"/>
                </a:cubicBezTo>
                <a:cubicBezTo>
                  <a:pt x="93" y="238"/>
                  <a:pt x="81" y="246"/>
                  <a:pt x="81" y="246"/>
                </a:cubicBezTo>
                <a:cubicBezTo>
                  <a:pt x="66" y="268"/>
                  <a:pt x="43" y="291"/>
                  <a:pt x="21" y="306"/>
                </a:cubicBezTo>
                <a:cubicBezTo>
                  <a:pt x="17" y="319"/>
                  <a:pt x="4" y="329"/>
                  <a:pt x="3" y="342"/>
                </a:cubicBezTo>
                <a:cubicBezTo>
                  <a:pt x="0" y="391"/>
                  <a:pt x="2" y="451"/>
                  <a:pt x="45" y="480"/>
                </a:cubicBezTo>
                <a:cubicBezTo>
                  <a:pt x="73" y="522"/>
                  <a:pt x="57" y="508"/>
                  <a:pt x="87" y="528"/>
                </a:cubicBezTo>
                <a:cubicBezTo>
                  <a:pt x="96" y="555"/>
                  <a:pt x="119" y="576"/>
                  <a:pt x="135" y="600"/>
                </a:cubicBezTo>
                <a:cubicBezTo>
                  <a:pt x="146" y="616"/>
                  <a:pt x="151" y="640"/>
                  <a:pt x="165" y="654"/>
                </a:cubicBezTo>
                <a:cubicBezTo>
                  <a:pt x="185" y="674"/>
                  <a:pt x="179" y="660"/>
                  <a:pt x="201" y="672"/>
                </a:cubicBezTo>
                <a:cubicBezTo>
                  <a:pt x="244" y="696"/>
                  <a:pt x="241" y="700"/>
                  <a:pt x="291" y="708"/>
                </a:cubicBezTo>
                <a:cubicBezTo>
                  <a:pt x="365" y="701"/>
                  <a:pt x="413" y="684"/>
                  <a:pt x="483" y="666"/>
                </a:cubicBezTo>
                <a:cubicBezTo>
                  <a:pt x="496" y="663"/>
                  <a:pt x="534" y="654"/>
                  <a:pt x="543" y="648"/>
                </a:cubicBezTo>
                <a:cubicBezTo>
                  <a:pt x="566" y="632"/>
                  <a:pt x="554" y="638"/>
                  <a:pt x="579" y="630"/>
                </a:cubicBezTo>
                <a:cubicBezTo>
                  <a:pt x="606" y="603"/>
                  <a:pt x="589" y="615"/>
                  <a:pt x="633" y="600"/>
                </a:cubicBezTo>
                <a:cubicBezTo>
                  <a:pt x="645" y="596"/>
                  <a:pt x="669" y="588"/>
                  <a:pt x="669" y="588"/>
                </a:cubicBezTo>
                <a:cubicBezTo>
                  <a:pt x="728" y="592"/>
                  <a:pt x="748" y="585"/>
                  <a:pt x="789" y="612"/>
                </a:cubicBezTo>
                <a:cubicBezTo>
                  <a:pt x="806" y="586"/>
                  <a:pt x="805" y="564"/>
                  <a:pt x="831" y="546"/>
                </a:cubicBezTo>
                <a:cubicBezTo>
                  <a:pt x="856" y="509"/>
                  <a:pt x="871" y="470"/>
                  <a:pt x="903" y="438"/>
                </a:cubicBezTo>
                <a:cubicBezTo>
                  <a:pt x="911" y="414"/>
                  <a:pt x="923" y="397"/>
                  <a:pt x="909" y="372"/>
                </a:cubicBezTo>
                <a:cubicBezTo>
                  <a:pt x="902" y="360"/>
                  <a:pt x="860" y="350"/>
                  <a:pt x="855" y="348"/>
                </a:cubicBezTo>
                <a:cubicBezTo>
                  <a:pt x="843" y="344"/>
                  <a:pt x="819" y="336"/>
                  <a:pt x="819" y="336"/>
                </a:cubicBezTo>
                <a:cubicBezTo>
                  <a:pt x="791" y="293"/>
                  <a:pt x="835" y="317"/>
                  <a:pt x="867" y="306"/>
                </a:cubicBezTo>
                <a:cubicBezTo>
                  <a:pt x="871" y="300"/>
                  <a:pt x="887" y="280"/>
                  <a:pt x="885" y="270"/>
                </a:cubicBezTo>
                <a:cubicBezTo>
                  <a:pt x="882" y="249"/>
                  <a:pt x="837" y="228"/>
                  <a:pt x="837" y="228"/>
                </a:cubicBezTo>
                <a:cubicBezTo>
                  <a:pt x="880" y="214"/>
                  <a:pt x="842" y="191"/>
                  <a:pt x="831" y="168"/>
                </a:cubicBezTo>
                <a:cubicBezTo>
                  <a:pt x="819" y="143"/>
                  <a:pt x="805" y="120"/>
                  <a:pt x="789" y="96"/>
                </a:cubicBezTo>
                <a:cubicBezTo>
                  <a:pt x="764" y="58"/>
                  <a:pt x="796" y="50"/>
                  <a:pt x="741" y="36"/>
                </a:cubicBezTo>
                <a:cubicBezTo>
                  <a:pt x="710" y="16"/>
                  <a:pt x="691" y="14"/>
                  <a:pt x="663" y="42"/>
                </a:cubicBezTo>
              </a:path>
            </a:pathLst>
          </a:custGeom>
          <a:blipFill dpi="0" rotWithShape="0">
            <a:blip r:embed="rId5">
              <a:alphaModFix amt="62000"/>
            </a:blip>
            <a:srcRect/>
            <a:tile tx="0" ty="0" sx="100000" sy="100000" flip="none" algn="tl"/>
          </a:blipFill>
          <a:ln w="9525" cap="flat" cmpd="sng">
            <a:solidFill>
              <a:srgbClr val="000000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b="1"/>
          </a:p>
        </p:txBody>
      </p:sp>
      <p:grpSp>
        <p:nvGrpSpPr>
          <p:cNvPr id="14369" name="Group 33"/>
          <p:cNvGrpSpPr/>
          <p:nvPr/>
        </p:nvGrpSpPr>
        <p:grpSpPr bwMode="auto">
          <a:xfrm>
            <a:off x="5486400" y="1822819"/>
            <a:ext cx="2438400" cy="2653562"/>
            <a:chOff x="0" y="-3"/>
            <a:chExt cx="1087" cy="1331"/>
          </a:xfrm>
        </p:grpSpPr>
        <p:grpSp>
          <p:nvGrpSpPr>
            <p:cNvPr id="14370" name="Group 34"/>
            <p:cNvGrpSpPr/>
            <p:nvPr/>
          </p:nvGrpSpPr>
          <p:grpSpPr bwMode="auto">
            <a:xfrm>
              <a:off x="0" y="69"/>
              <a:ext cx="1087" cy="1090"/>
              <a:chOff x="0" y="0"/>
              <a:chExt cx="1087" cy="1090"/>
            </a:xfrm>
          </p:grpSpPr>
          <p:sp>
            <p:nvSpPr>
              <p:cNvPr id="14371" name="AutoShape 35"/>
              <p:cNvSpPr>
                <a:spLocks noChangeArrowheads="1"/>
              </p:cNvSpPr>
              <p:nvPr/>
            </p:nvSpPr>
            <p:spPr bwMode="auto">
              <a:xfrm rot="20143024">
                <a:off x="558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4372" name="Arc 36"/>
              <p:cNvSpPr/>
              <p:nvPr/>
            </p:nvSpPr>
            <p:spPr bwMode="auto">
              <a:xfrm rot="21023777" flipV="1">
                <a:off x="0" y="281"/>
                <a:ext cx="1087" cy="368"/>
              </a:xfrm>
              <a:custGeom>
                <a:avLst/>
                <a:gdLst>
                  <a:gd name="G0" fmla="+- 1502 0 0"/>
                  <a:gd name="G1" fmla="+- 21600 0 0"/>
                  <a:gd name="G2" fmla="+- 21600 0 0"/>
                  <a:gd name="T0" fmla="*/ 0 w 22954"/>
                  <a:gd name="T1" fmla="*/ 52 h 21600"/>
                  <a:gd name="T2" fmla="*/ 22954 w 22954"/>
                  <a:gd name="T3" fmla="*/ 19075 h 21600"/>
                  <a:gd name="T4" fmla="*/ 1502 w 22954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954" h="21600" fill="none" extrusionOk="0">
                    <a:moveTo>
                      <a:pt x="0" y="52"/>
                    </a:moveTo>
                    <a:cubicBezTo>
                      <a:pt x="499" y="17"/>
                      <a:pt x="1000" y="0"/>
                      <a:pt x="1502" y="0"/>
                    </a:cubicBezTo>
                    <a:cubicBezTo>
                      <a:pt x="12454" y="0"/>
                      <a:pt x="21673" y="8197"/>
                      <a:pt x="22953" y="19075"/>
                    </a:cubicBezTo>
                  </a:path>
                  <a:path w="22954" h="21600" stroke="0" extrusionOk="0">
                    <a:moveTo>
                      <a:pt x="0" y="52"/>
                    </a:moveTo>
                    <a:cubicBezTo>
                      <a:pt x="499" y="17"/>
                      <a:pt x="1000" y="0"/>
                      <a:pt x="1502" y="0"/>
                    </a:cubicBezTo>
                    <a:cubicBezTo>
                      <a:pt x="12454" y="0"/>
                      <a:pt x="21673" y="8197"/>
                      <a:pt x="22953" y="19075"/>
                    </a:cubicBezTo>
                    <a:lnTo>
                      <a:pt x="1502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14373" name="AutoShape 37"/>
              <p:cNvSpPr>
                <a:spLocks noChangeArrowheads="1"/>
              </p:cNvSpPr>
              <p:nvPr/>
            </p:nvSpPr>
            <p:spPr bwMode="auto">
              <a:xfrm rot="9343024">
                <a:off x="225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</p:grpSp>
        <p:sp>
          <p:nvSpPr>
            <p:cNvPr id="14374" name="Rectangle 38"/>
            <p:cNvSpPr>
              <a:spLocks noChangeArrowheads="1"/>
            </p:cNvSpPr>
            <p:nvPr/>
          </p:nvSpPr>
          <p:spPr bwMode="auto">
            <a:xfrm rot="20314876">
              <a:off x="715" y="726"/>
              <a:ext cx="240" cy="6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>
                  <a:solidFill>
                    <a:srgbClr val="0000FF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400" b="1">
                <a:solidFill>
                  <a:srgbClr val="0000FF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4375" name="Rectangle 39"/>
            <p:cNvSpPr>
              <a:spLocks noChangeArrowheads="1"/>
            </p:cNvSpPr>
            <p:nvPr/>
          </p:nvSpPr>
          <p:spPr bwMode="auto">
            <a:xfrm rot="20294623">
              <a:off x="379" y="-3"/>
              <a:ext cx="238" cy="6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4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sp>
        <p:nvSpPr>
          <p:cNvPr id="14376" name="Rectangle 40"/>
          <p:cNvSpPr>
            <a:spLocks noChangeArrowheads="1"/>
          </p:cNvSpPr>
          <p:nvPr/>
        </p:nvSpPr>
        <p:spPr bwMode="auto">
          <a:xfrm>
            <a:off x="5943600" y="3810001"/>
            <a:ext cx="11001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>
                <a:solidFill>
                  <a:srgbClr val="CC3300"/>
                </a:solidFill>
                <a:latin typeface="Times New Roman" panose="02020603050405020304" pitchFamily="18" charset="0"/>
              </a:rPr>
              <a:t>伏 旱</a:t>
            </a:r>
            <a:endParaRPr lang="zh-CN" altLang="en-US" sz="2800" b="1">
              <a:solidFill>
                <a:srgbClr val="FF33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4377" name="AutoShape 41"/>
          <p:cNvSpPr>
            <a:spLocks noChangeArrowheads="1"/>
          </p:cNvSpPr>
          <p:nvPr/>
        </p:nvSpPr>
        <p:spPr bwMode="auto">
          <a:xfrm>
            <a:off x="2514601" y="3581400"/>
            <a:ext cx="3368675" cy="533400"/>
          </a:xfrm>
          <a:prstGeom prst="wedgeRectCallout">
            <a:avLst>
              <a:gd name="adj1" fmla="val 70264"/>
              <a:gd name="adj2" fmla="val 80954"/>
            </a:avLst>
          </a:prstGeom>
          <a:solidFill>
            <a:srgbClr val="FFFFFF">
              <a:alpha val="50000"/>
            </a:srgbClr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chemeClr val="bg2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zh-CN" sz="2800" b="1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7</a:t>
            </a:r>
            <a:r>
              <a:rPr lang="zh-CN" altLang="en-US" sz="2800" b="1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月、</a:t>
            </a:r>
            <a:r>
              <a:rPr lang="zh-CN" altLang="zh-CN" sz="2800" b="1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8</a:t>
            </a:r>
            <a:r>
              <a:rPr lang="zh-CN" altLang="en-US" sz="2800" b="1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月</a:t>
            </a:r>
            <a:r>
              <a: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江淮</a:t>
            </a:r>
            <a:r>
              <a:rPr lang="zh-CN" altLang="en-US" sz="2800" b="1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地区</a:t>
            </a:r>
            <a:endParaRPr lang="zh-CN" altLang="en-US" sz="2800" b="1">
              <a:solidFill>
                <a:srgbClr val="008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6">
            <a:clrChange>
              <a:clrFrom>
                <a:srgbClr val="FFFBEF"/>
              </a:clrFrom>
              <a:clrTo>
                <a:srgbClr val="FFFBE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12183414" cy="1416676"/>
          </a:xfrm>
          <a:prstGeom prst="rect">
            <a:avLst/>
          </a:prstGeom>
        </p:spPr>
      </p:pic>
      <p:sp>
        <p:nvSpPr>
          <p:cNvPr id="14343" name="Rectangle 7"/>
          <p:cNvSpPr>
            <a:spLocks noGrp="1" noChangeArrowheads="1"/>
          </p:cNvSpPr>
          <p:nvPr>
            <p:ph type="title"/>
          </p:nvPr>
        </p:nvSpPr>
        <p:spPr>
          <a:xfrm>
            <a:off x="649288" y="239715"/>
            <a:ext cx="5410200" cy="6096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锋面雨带推移规律（</a:t>
            </a:r>
            <a:r>
              <a:rPr lang="zh-CN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7—8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月）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34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14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3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4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52" grpId="0" bldLvl="0" animBg="1" autoUpdateAnimBg="0"/>
      <p:bldP spid="14368" grpId="0" bldLvl="0" animBg="1"/>
      <p:bldP spid="14376" grpId="0" bldLvl="0" animBg="1" autoUpdateAnimBg="0"/>
      <p:bldP spid="14377" grpId="0" bldLvl="0" animBg="1" autoUpdateAnimBg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AutoShape 2"/>
          <p:cNvSpPr>
            <a:spLocks noChangeArrowheads="1"/>
          </p:cNvSpPr>
          <p:nvPr/>
        </p:nvSpPr>
        <p:spPr bwMode="auto">
          <a:xfrm>
            <a:off x="1876425" y="5576888"/>
            <a:ext cx="1371600" cy="609600"/>
          </a:xfrm>
          <a:prstGeom prst="wedgeEllipseCallout">
            <a:avLst>
              <a:gd name="adj1" fmla="val -7176"/>
              <a:gd name="adj2" fmla="val 90625"/>
            </a:avLst>
          </a:prstGeom>
          <a:solidFill>
            <a:srgbClr val="FFFFFF">
              <a:alpha val="50000"/>
            </a:srgbClr>
          </a:solidFill>
          <a:ln w="317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chemeClr val="bg1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en-US" sz="2800" i="1">
                <a:solidFill>
                  <a:srgbClr val="0066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隶书" panose="02010509060101010101" pitchFamily="49" charset="-122"/>
              </a:rPr>
              <a:t>注意观察</a:t>
            </a:r>
            <a:endParaRPr lang="zh-CN" altLang="en-US" sz="2800" i="1">
              <a:solidFill>
                <a:srgbClr val="FF33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pic>
        <p:nvPicPr>
          <p:cNvPr id="15363" name="Picture 3" descr="C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23" r="81667"/>
          <a:stretch>
            <a:fillRect/>
          </a:stretch>
        </p:blipFill>
        <p:spPr bwMode="auto">
          <a:xfrm>
            <a:off x="1800225" y="5330825"/>
            <a:ext cx="1676400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4" name="Picture 4" descr="雨带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25" y="1709739"/>
            <a:ext cx="5524500" cy="4103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Picture 5" descr="雨带42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25" y="1709739"/>
            <a:ext cx="5524500" cy="4103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6" name="Picture 6" descr="雨带51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25" y="1709739"/>
            <a:ext cx="5524500" cy="4103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8" name="Rectangle 8"/>
          <p:cNvSpPr>
            <a:spLocks noChangeArrowheads="1"/>
          </p:cNvSpPr>
          <p:nvPr/>
        </p:nvSpPr>
        <p:spPr bwMode="auto">
          <a:xfrm>
            <a:off x="4238625" y="5919788"/>
            <a:ext cx="4267200" cy="533400"/>
          </a:xfrm>
          <a:prstGeom prst="rect">
            <a:avLst/>
          </a:prstGeom>
          <a:solidFill>
            <a:schemeClr val="tx1"/>
          </a:solidFill>
          <a:ln w="9525" cmpd="sng">
            <a:noFill/>
            <a:miter lim="800000"/>
          </a:ln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lang="zh-CN" altLang="en-US" sz="2800">
                <a:solidFill>
                  <a:schemeClr val="bg1"/>
                </a:solidFill>
              </a:rPr>
              <a:t>我国东部地区主要雨带图</a:t>
            </a:r>
            <a:endParaRPr lang="zh-CN" altLang="en-US" sz="2800">
              <a:solidFill>
                <a:schemeClr val="bg1"/>
              </a:solidFill>
            </a:endParaRPr>
          </a:p>
        </p:txBody>
      </p:sp>
      <p:grpSp>
        <p:nvGrpSpPr>
          <p:cNvPr id="15369" name="Group 9"/>
          <p:cNvGrpSpPr/>
          <p:nvPr/>
        </p:nvGrpSpPr>
        <p:grpSpPr bwMode="auto">
          <a:xfrm>
            <a:off x="6372225" y="2181225"/>
            <a:ext cx="2020888" cy="1893888"/>
            <a:chOff x="0" y="-3"/>
            <a:chExt cx="1273" cy="1193"/>
          </a:xfrm>
        </p:grpSpPr>
        <p:grpSp>
          <p:nvGrpSpPr>
            <p:cNvPr id="15370" name="Group 10"/>
            <p:cNvGrpSpPr/>
            <p:nvPr/>
          </p:nvGrpSpPr>
          <p:grpSpPr bwMode="auto">
            <a:xfrm>
              <a:off x="0" y="63"/>
              <a:ext cx="1273" cy="1090"/>
              <a:chOff x="0" y="0"/>
              <a:chExt cx="1273" cy="1090"/>
            </a:xfrm>
          </p:grpSpPr>
          <p:sp>
            <p:nvSpPr>
              <p:cNvPr id="15371" name="AutoShape 11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72" name="Arc 12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73" name="AutoShape 13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5374" name="Rectangle 14"/>
            <p:cNvSpPr>
              <a:spLocks noChangeArrowheads="1"/>
            </p:cNvSpPr>
            <p:nvPr/>
          </p:nvSpPr>
          <p:spPr bwMode="auto">
            <a:xfrm rot="20314876">
              <a:off x="889" y="725"/>
              <a:ext cx="240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>
                  <a:solidFill>
                    <a:schemeClr val="bg1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800">
                <a:solidFill>
                  <a:srgbClr val="FF33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5375" name="Rectangle 15"/>
            <p:cNvSpPr>
              <a:spLocks noChangeArrowheads="1"/>
            </p:cNvSpPr>
            <p:nvPr/>
          </p:nvSpPr>
          <p:spPr bwMode="auto">
            <a:xfrm rot="20294623">
              <a:off x="553" y="-3"/>
              <a:ext cx="23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>
                  <a:solidFill>
                    <a:schemeClr val="bg1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5376" name="Group 16"/>
          <p:cNvGrpSpPr/>
          <p:nvPr/>
        </p:nvGrpSpPr>
        <p:grpSpPr bwMode="auto">
          <a:xfrm>
            <a:off x="6372225" y="2505075"/>
            <a:ext cx="2020888" cy="1893888"/>
            <a:chOff x="0" y="-3"/>
            <a:chExt cx="1273" cy="1193"/>
          </a:xfrm>
        </p:grpSpPr>
        <p:grpSp>
          <p:nvGrpSpPr>
            <p:cNvPr id="15377" name="Group 17"/>
            <p:cNvGrpSpPr/>
            <p:nvPr/>
          </p:nvGrpSpPr>
          <p:grpSpPr bwMode="auto">
            <a:xfrm>
              <a:off x="0" y="63"/>
              <a:ext cx="1273" cy="1090"/>
              <a:chOff x="0" y="0"/>
              <a:chExt cx="1273" cy="1090"/>
            </a:xfrm>
          </p:grpSpPr>
          <p:sp>
            <p:nvSpPr>
              <p:cNvPr id="15378" name="AutoShape 18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79" name="Arc 19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0" name="AutoShape 20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5381" name="Rectangle 21"/>
            <p:cNvSpPr>
              <a:spLocks noChangeArrowheads="1"/>
            </p:cNvSpPr>
            <p:nvPr/>
          </p:nvSpPr>
          <p:spPr bwMode="auto">
            <a:xfrm rot="20314876">
              <a:off x="889" y="725"/>
              <a:ext cx="240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>
                  <a:solidFill>
                    <a:schemeClr val="bg1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800">
                <a:solidFill>
                  <a:srgbClr val="FF33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5382" name="Rectangle 22"/>
            <p:cNvSpPr>
              <a:spLocks noChangeArrowheads="1"/>
            </p:cNvSpPr>
            <p:nvPr/>
          </p:nvSpPr>
          <p:spPr bwMode="auto">
            <a:xfrm rot="20294623">
              <a:off x="553" y="-3"/>
              <a:ext cx="23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>
                  <a:solidFill>
                    <a:schemeClr val="bg1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5383" name="Group 23"/>
          <p:cNvGrpSpPr/>
          <p:nvPr/>
        </p:nvGrpSpPr>
        <p:grpSpPr bwMode="auto">
          <a:xfrm>
            <a:off x="6400800" y="2738437"/>
            <a:ext cx="2020888" cy="1893888"/>
            <a:chOff x="0" y="-3"/>
            <a:chExt cx="1273" cy="1193"/>
          </a:xfrm>
        </p:grpSpPr>
        <p:grpSp>
          <p:nvGrpSpPr>
            <p:cNvPr id="15384" name="Group 24"/>
            <p:cNvGrpSpPr/>
            <p:nvPr/>
          </p:nvGrpSpPr>
          <p:grpSpPr bwMode="auto">
            <a:xfrm>
              <a:off x="0" y="63"/>
              <a:ext cx="1273" cy="1090"/>
              <a:chOff x="0" y="0"/>
              <a:chExt cx="1273" cy="1090"/>
            </a:xfrm>
          </p:grpSpPr>
          <p:sp>
            <p:nvSpPr>
              <p:cNvPr id="15385" name="AutoShape 25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6" name="Arc 26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7" name="AutoShape 27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5388" name="Rectangle 28"/>
            <p:cNvSpPr>
              <a:spLocks noChangeArrowheads="1"/>
            </p:cNvSpPr>
            <p:nvPr/>
          </p:nvSpPr>
          <p:spPr bwMode="auto">
            <a:xfrm rot="20314876">
              <a:off x="889" y="725"/>
              <a:ext cx="240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>
                  <a:solidFill>
                    <a:schemeClr val="bg1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800">
                <a:solidFill>
                  <a:srgbClr val="FF33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5389" name="Rectangle 29"/>
            <p:cNvSpPr>
              <a:spLocks noChangeArrowheads="1"/>
            </p:cNvSpPr>
            <p:nvPr/>
          </p:nvSpPr>
          <p:spPr bwMode="auto">
            <a:xfrm rot="20294623">
              <a:off x="553" y="-3"/>
              <a:ext cx="23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>
                  <a:solidFill>
                    <a:schemeClr val="bg1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5390" name="Group 30"/>
          <p:cNvGrpSpPr/>
          <p:nvPr/>
        </p:nvGrpSpPr>
        <p:grpSpPr bwMode="auto">
          <a:xfrm>
            <a:off x="6372225" y="3119437"/>
            <a:ext cx="2020888" cy="1893888"/>
            <a:chOff x="0" y="-3"/>
            <a:chExt cx="1273" cy="1193"/>
          </a:xfrm>
        </p:grpSpPr>
        <p:grpSp>
          <p:nvGrpSpPr>
            <p:cNvPr id="15391" name="Group 31"/>
            <p:cNvGrpSpPr/>
            <p:nvPr/>
          </p:nvGrpSpPr>
          <p:grpSpPr bwMode="auto">
            <a:xfrm>
              <a:off x="0" y="63"/>
              <a:ext cx="1273" cy="1090"/>
              <a:chOff x="0" y="0"/>
              <a:chExt cx="1273" cy="1090"/>
            </a:xfrm>
          </p:grpSpPr>
          <p:sp>
            <p:nvSpPr>
              <p:cNvPr id="15392" name="AutoShape 32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93" name="Arc 33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94" name="AutoShape 34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5395" name="Rectangle 35"/>
            <p:cNvSpPr>
              <a:spLocks noChangeArrowheads="1"/>
            </p:cNvSpPr>
            <p:nvPr/>
          </p:nvSpPr>
          <p:spPr bwMode="auto">
            <a:xfrm rot="20314876">
              <a:off x="889" y="725"/>
              <a:ext cx="240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>
                  <a:solidFill>
                    <a:schemeClr val="bg1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800">
                <a:solidFill>
                  <a:srgbClr val="FF33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5396" name="Rectangle 36"/>
            <p:cNvSpPr>
              <a:spLocks noChangeArrowheads="1"/>
            </p:cNvSpPr>
            <p:nvPr/>
          </p:nvSpPr>
          <p:spPr bwMode="auto">
            <a:xfrm rot="20294623">
              <a:off x="553" y="-3"/>
              <a:ext cx="23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>
                  <a:solidFill>
                    <a:schemeClr val="bg1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5397" name="Group 37"/>
          <p:cNvGrpSpPr/>
          <p:nvPr/>
        </p:nvGrpSpPr>
        <p:grpSpPr bwMode="auto">
          <a:xfrm>
            <a:off x="6400800" y="3576637"/>
            <a:ext cx="2020888" cy="1893888"/>
            <a:chOff x="0" y="-3"/>
            <a:chExt cx="1273" cy="1193"/>
          </a:xfrm>
        </p:grpSpPr>
        <p:grpSp>
          <p:nvGrpSpPr>
            <p:cNvPr id="15398" name="Group 38"/>
            <p:cNvGrpSpPr/>
            <p:nvPr/>
          </p:nvGrpSpPr>
          <p:grpSpPr bwMode="auto">
            <a:xfrm>
              <a:off x="0" y="63"/>
              <a:ext cx="1273" cy="1090"/>
              <a:chOff x="0" y="0"/>
              <a:chExt cx="1273" cy="1090"/>
            </a:xfrm>
          </p:grpSpPr>
          <p:sp>
            <p:nvSpPr>
              <p:cNvPr id="15399" name="AutoShape 39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400" name="Arc 40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401" name="AutoShape 41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5402" name="Rectangle 42"/>
            <p:cNvSpPr>
              <a:spLocks noChangeArrowheads="1"/>
            </p:cNvSpPr>
            <p:nvPr/>
          </p:nvSpPr>
          <p:spPr bwMode="auto">
            <a:xfrm rot="20314876">
              <a:off x="889" y="725"/>
              <a:ext cx="240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>
                  <a:solidFill>
                    <a:schemeClr val="bg1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800">
                <a:solidFill>
                  <a:srgbClr val="FF33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5403" name="Rectangle 43"/>
            <p:cNvSpPr>
              <a:spLocks noChangeArrowheads="1"/>
            </p:cNvSpPr>
            <p:nvPr/>
          </p:nvSpPr>
          <p:spPr bwMode="auto">
            <a:xfrm rot="20294623">
              <a:off x="553" y="-3"/>
              <a:ext cx="23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400">
                  <a:solidFill>
                    <a:schemeClr val="bg1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5404" name="Group 44"/>
          <p:cNvGrpSpPr/>
          <p:nvPr/>
        </p:nvGrpSpPr>
        <p:grpSpPr bwMode="auto">
          <a:xfrm>
            <a:off x="6372225" y="3870326"/>
            <a:ext cx="2020888" cy="2163763"/>
            <a:chOff x="0" y="0"/>
            <a:chExt cx="1273" cy="1363"/>
          </a:xfrm>
        </p:grpSpPr>
        <p:grpSp>
          <p:nvGrpSpPr>
            <p:cNvPr id="15405" name="Group 45"/>
            <p:cNvGrpSpPr/>
            <p:nvPr/>
          </p:nvGrpSpPr>
          <p:grpSpPr bwMode="auto">
            <a:xfrm>
              <a:off x="0" y="70"/>
              <a:ext cx="1273" cy="1090"/>
              <a:chOff x="0" y="0"/>
              <a:chExt cx="1273" cy="1090"/>
            </a:xfrm>
          </p:grpSpPr>
          <p:sp>
            <p:nvSpPr>
              <p:cNvPr id="15406" name="AutoShape 46"/>
              <p:cNvSpPr>
                <a:spLocks noChangeArrowheads="1"/>
              </p:cNvSpPr>
              <p:nvPr/>
            </p:nvSpPr>
            <p:spPr bwMode="auto">
              <a:xfrm rot="20143024">
                <a:off x="742" y="693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rgbClr val="FF3300"/>
              </a:solidFill>
              <a:ln w="9525" cmpd="sng">
                <a:solidFill>
                  <a:srgbClr val="FF3300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407" name="Arc 47"/>
              <p:cNvSpPr/>
              <p:nvPr/>
            </p:nvSpPr>
            <p:spPr bwMode="auto">
              <a:xfrm rot="21023777" flipV="1">
                <a:off x="0" y="297"/>
                <a:ext cx="1273" cy="368"/>
              </a:xfrm>
              <a:custGeom>
                <a:avLst/>
                <a:gdLst>
                  <a:gd name="G0" fmla="+- 5426 0 0"/>
                  <a:gd name="G1" fmla="+- 21600 0 0"/>
                  <a:gd name="G2" fmla="+- 21600 0 0"/>
                  <a:gd name="T0" fmla="*/ 0 w 26878"/>
                  <a:gd name="T1" fmla="*/ 693 h 21600"/>
                  <a:gd name="T2" fmla="*/ 26878 w 26878"/>
                  <a:gd name="T3" fmla="*/ 19075 h 21600"/>
                  <a:gd name="T4" fmla="*/ 5426 w 2687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878" h="21600" fill="none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</a:path>
                  <a:path w="26878" h="21600" stroke="0" extrusionOk="0">
                    <a:moveTo>
                      <a:pt x="-1" y="692"/>
                    </a:moveTo>
                    <a:cubicBezTo>
                      <a:pt x="1771" y="232"/>
                      <a:pt x="3595" y="0"/>
                      <a:pt x="5426" y="0"/>
                    </a:cubicBezTo>
                    <a:cubicBezTo>
                      <a:pt x="16378" y="0"/>
                      <a:pt x="25597" y="8197"/>
                      <a:pt x="26877" y="19075"/>
                    </a:cubicBezTo>
                    <a:lnTo>
                      <a:pt x="5426" y="21600"/>
                    </a:lnTo>
                    <a:close/>
                  </a:path>
                </a:pathLst>
              </a:custGeom>
              <a:noFill/>
              <a:ln w="57150" cmpd="sng">
                <a:solidFill>
                  <a:srgbClr val="FF0000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408" name="AutoShape 48"/>
              <p:cNvSpPr>
                <a:spLocks noChangeArrowheads="1"/>
              </p:cNvSpPr>
              <p:nvPr/>
            </p:nvSpPr>
            <p:spPr bwMode="auto">
              <a:xfrm rot="9343024">
                <a:off x="409" y="0"/>
                <a:ext cx="528" cy="397"/>
              </a:xfrm>
              <a:prstGeom prst="upArrow">
                <a:avLst>
                  <a:gd name="adj1" fmla="val 50000"/>
                  <a:gd name="adj2" fmla="val 25000"/>
                </a:avLst>
              </a:prstGeom>
              <a:solidFill>
                <a:schemeClr val="accent2"/>
              </a:solidFill>
              <a:ln w="9525" cmpd="sng">
                <a:solidFill>
                  <a:schemeClr val="accent2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5409" name="Rectangle 49"/>
            <p:cNvSpPr>
              <a:spLocks noChangeArrowheads="1"/>
            </p:cNvSpPr>
            <p:nvPr/>
          </p:nvSpPr>
          <p:spPr bwMode="auto">
            <a:xfrm rot="20314876">
              <a:off x="920" y="729"/>
              <a:ext cx="240" cy="6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>
                  <a:solidFill>
                    <a:srgbClr val="0000FF"/>
                  </a:solidFill>
                  <a:latin typeface="Times New Roman" panose="02020603050405020304" pitchFamily="18" charset="0"/>
                </a:rPr>
                <a:t>暖气流</a:t>
              </a:r>
              <a:endParaRPr lang="zh-CN" altLang="en-US" sz="2000">
                <a:solidFill>
                  <a:srgbClr val="0000FF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5410" name="Rectangle 50"/>
            <p:cNvSpPr>
              <a:spLocks noChangeArrowheads="1"/>
            </p:cNvSpPr>
            <p:nvPr/>
          </p:nvSpPr>
          <p:spPr bwMode="auto">
            <a:xfrm rot="20294623">
              <a:off x="585" y="0"/>
              <a:ext cx="238" cy="6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>
                  <a:solidFill>
                    <a:srgbClr val="FF0000"/>
                  </a:solidFill>
                  <a:latin typeface="Times New Roman" panose="02020603050405020304" pitchFamily="18" charset="0"/>
                </a:rPr>
                <a:t>冷气流</a:t>
              </a:r>
              <a:endParaRPr lang="zh-CN" altLang="en-US" sz="20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</p:grpSp>
      <p:sp>
        <p:nvSpPr>
          <p:cNvPr id="15411" name="AutoShape 51"/>
          <p:cNvSpPr>
            <a:spLocks noChangeArrowheads="1"/>
          </p:cNvSpPr>
          <p:nvPr/>
        </p:nvSpPr>
        <p:spPr bwMode="auto">
          <a:xfrm>
            <a:off x="3657601" y="4605338"/>
            <a:ext cx="3363913" cy="533400"/>
          </a:xfrm>
          <a:prstGeom prst="wedgeRectCallout">
            <a:avLst>
              <a:gd name="adj1" fmla="val 65148"/>
              <a:gd name="adj2" fmla="val 17264"/>
            </a:avLst>
          </a:prstGeom>
          <a:solidFill>
            <a:schemeClr val="bg1">
              <a:alpha val="50000"/>
            </a:schemeClr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chemeClr val="bg2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zh-CN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9</a:t>
            </a:r>
            <a:r>
              <a:rPr lang="zh-CN" alt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月南撤到</a:t>
            </a:r>
            <a:r>
              <a:rPr lang="zh-CN" alt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南部沿海</a:t>
            </a:r>
            <a:r>
              <a:rPr lang="zh-CN" alt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地区</a:t>
            </a:r>
            <a:endParaRPr lang="zh-CN" altLang="en-US" sz="2400" b="1" dirty="0">
              <a:solidFill>
                <a:srgbClr val="008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5412" name="AutoShape 52"/>
          <p:cNvSpPr>
            <a:spLocks noChangeArrowheads="1"/>
          </p:cNvSpPr>
          <p:nvPr/>
        </p:nvSpPr>
        <p:spPr bwMode="auto">
          <a:xfrm>
            <a:off x="1952625" y="5538788"/>
            <a:ext cx="1371600" cy="609600"/>
          </a:xfrm>
          <a:prstGeom prst="wedgeEllipseCallout">
            <a:avLst>
              <a:gd name="adj1" fmla="val -7176"/>
              <a:gd name="adj2" fmla="val 90625"/>
            </a:avLst>
          </a:prstGeom>
          <a:solidFill>
            <a:srgbClr val="FFFFFF">
              <a:alpha val="50000"/>
            </a:srgbClr>
          </a:solidFill>
          <a:ln w="317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chemeClr val="bg1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9—10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rPr>
              <a:t>月</a:t>
            </a:r>
            <a:endParaRPr lang="zh-CN" altLang="en-US" sz="2800" b="1" dirty="0">
              <a:solidFill>
                <a:srgbClr val="F02E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宋体" panose="02010600030101010101" pitchFamily="2" charset="-122"/>
            </a:endParaRPr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>
          <a:blip r:embed="rId5">
            <a:clrChange>
              <a:clrFrom>
                <a:srgbClr val="FFFBEF"/>
              </a:clrFrom>
              <a:clrTo>
                <a:srgbClr val="FFFBE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12183414" cy="1416676"/>
          </a:xfrm>
          <a:prstGeom prst="rect">
            <a:avLst/>
          </a:prstGeom>
        </p:spPr>
      </p:pic>
      <p:sp>
        <p:nvSpPr>
          <p:cNvPr id="15367" name="Rectangle 7"/>
          <p:cNvSpPr>
            <a:spLocks noGrp="1" noChangeArrowheads="1"/>
          </p:cNvSpPr>
          <p:nvPr>
            <p:ph type="title"/>
          </p:nvPr>
        </p:nvSpPr>
        <p:spPr>
          <a:xfrm>
            <a:off x="771525" y="245755"/>
            <a:ext cx="5410200" cy="609600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锋面雨带推移规律（</a:t>
            </a:r>
            <a:r>
              <a:rPr lang="zh-CN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9—10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月）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15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"/>
                                            </p:cond>
                                          </p:stCondLst>
                                        </p:cTn>
                                        <p:tgtEl>
                                          <p:spTgt spid="15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4"/>
                                            </p:cond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1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7"/>
                                            </p:cond>
                                          </p:stCondLst>
                                        </p:cTn>
                                        <p:tgtEl>
                                          <p:spTgt spid="15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4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4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11" grpId="0" bldLvl="0" animBg="1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2591282_6539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519" y="944380"/>
            <a:ext cx="6096000" cy="4052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76504898670130639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3813" y="2616200"/>
            <a:ext cx="5325269" cy="39671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组合 2"/>
          <p:cNvGrpSpPr/>
          <p:nvPr/>
        </p:nvGrpSpPr>
        <p:grpSpPr>
          <a:xfrm>
            <a:off x="1210726" y="5187715"/>
            <a:ext cx="3268264" cy="633669"/>
            <a:chOff x="1210726" y="5187715"/>
            <a:chExt cx="3268264" cy="633669"/>
          </a:xfrm>
        </p:grpSpPr>
        <p:sp>
          <p:nvSpPr>
            <p:cNvPr id="8196" name="Text Box 4"/>
            <p:cNvSpPr txBox="1">
              <a:spLocks noChangeArrowheads="1"/>
            </p:cNvSpPr>
            <p:nvPr/>
          </p:nvSpPr>
          <p:spPr bwMode="auto">
            <a:xfrm>
              <a:off x="1210726" y="5302271"/>
              <a:ext cx="3001963" cy="51911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冬季北国风光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任意多边形 5"/>
            <p:cNvSpPr/>
            <p:nvPr/>
          </p:nvSpPr>
          <p:spPr>
            <a:xfrm rot="20130235">
              <a:off x="3751283" y="5187715"/>
              <a:ext cx="727707" cy="403941"/>
            </a:xfrm>
            <a:custGeom>
              <a:avLst/>
              <a:gdLst>
                <a:gd name="connsiteX0" fmla="*/ 0 w 787078"/>
                <a:gd name="connsiteY0" fmla="*/ 694481 h 694481"/>
                <a:gd name="connsiteX1" fmla="*/ 289367 w 787078"/>
                <a:gd name="connsiteY1" fmla="*/ 578734 h 694481"/>
                <a:gd name="connsiteX2" fmla="*/ 243068 w 787078"/>
                <a:gd name="connsiteY2" fmla="*/ 474562 h 694481"/>
                <a:gd name="connsiteX3" fmla="*/ 243068 w 787078"/>
                <a:gd name="connsiteY3" fmla="*/ 625032 h 694481"/>
                <a:gd name="connsiteX4" fmla="*/ 787078 w 787078"/>
                <a:gd name="connsiteY4" fmla="*/ 0 h 694481"/>
                <a:gd name="connsiteX0-1" fmla="*/ 0 w 787078"/>
                <a:gd name="connsiteY0-2" fmla="*/ 694481 h 694481"/>
                <a:gd name="connsiteX1-3" fmla="*/ 289367 w 787078"/>
                <a:gd name="connsiteY1-4" fmla="*/ 578734 h 694481"/>
                <a:gd name="connsiteX2-5" fmla="*/ 243068 w 787078"/>
                <a:gd name="connsiteY2-6" fmla="*/ 474562 h 694481"/>
                <a:gd name="connsiteX3-7" fmla="*/ 243068 w 787078"/>
                <a:gd name="connsiteY3-8" fmla="*/ 625032 h 694481"/>
                <a:gd name="connsiteX4-9" fmla="*/ 787078 w 787078"/>
                <a:gd name="connsiteY4-10" fmla="*/ 0 h 694481"/>
                <a:gd name="connsiteX0-11" fmla="*/ 0 w 787078"/>
                <a:gd name="connsiteY0-12" fmla="*/ 694481 h 694481"/>
                <a:gd name="connsiteX1-13" fmla="*/ 289367 w 787078"/>
                <a:gd name="connsiteY1-14" fmla="*/ 578734 h 694481"/>
                <a:gd name="connsiteX2-15" fmla="*/ 243068 w 787078"/>
                <a:gd name="connsiteY2-16" fmla="*/ 474562 h 694481"/>
                <a:gd name="connsiteX3-17" fmla="*/ 243068 w 787078"/>
                <a:gd name="connsiteY3-18" fmla="*/ 625032 h 694481"/>
                <a:gd name="connsiteX4-19" fmla="*/ 787078 w 787078"/>
                <a:gd name="connsiteY4-20" fmla="*/ 0 h 694481"/>
                <a:gd name="connsiteX0-21" fmla="*/ 0 w 787078"/>
                <a:gd name="connsiteY0-22" fmla="*/ 694481 h 694481"/>
                <a:gd name="connsiteX1-23" fmla="*/ 309490 w 787078"/>
                <a:gd name="connsiteY1-24" fmla="*/ 598857 h 694481"/>
                <a:gd name="connsiteX2-25" fmla="*/ 243068 w 787078"/>
                <a:gd name="connsiteY2-26" fmla="*/ 474562 h 694481"/>
                <a:gd name="connsiteX3-27" fmla="*/ 243068 w 787078"/>
                <a:gd name="connsiteY3-28" fmla="*/ 625032 h 694481"/>
                <a:gd name="connsiteX4-29" fmla="*/ 787078 w 787078"/>
                <a:gd name="connsiteY4-30" fmla="*/ 0 h 694481"/>
                <a:gd name="connsiteX0-31" fmla="*/ 0 w 787078"/>
                <a:gd name="connsiteY0-32" fmla="*/ 694481 h 694481"/>
                <a:gd name="connsiteX1-33" fmla="*/ 309490 w 787078"/>
                <a:gd name="connsiteY1-34" fmla="*/ 598857 h 694481"/>
                <a:gd name="connsiteX2-35" fmla="*/ 243068 w 787078"/>
                <a:gd name="connsiteY2-36" fmla="*/ 474562 h 694481"/>
                <a:gd name="connsiteX3-37" fmla="*/ 316851 w 787078"/>
                <a:gd name="connsiteY3-38" fmla="*/ 631739 h 694481"/>
                <a:gd name="connsiteX4-39" fmla="*/ 787078 w 787078"/>
                <a:gd name="connsiteY4-40" fmla="*/ 0 h 694481"/>
                <a:gd name="connsiteX0-41" fmla="*/ 0 w 787078"/>
                <a:gd name="connsiteY0-42" fmla="*/ 694481 h 694481"/>
                <a:gd name="connsiteX1-43" fmla="*/ 309490 w 787078"/>
                <a:gd name="connsiteY1-44" fmla="*/ 598857 h 694481"/>
                <a:gd name="connsiteX2-45" fmla="*/ 199469 w 787078"/>
                <a:gd name="connsiteY2-46" fmla="*/ 494685 h 694481"/>
                <a:gd name="connsiteX3-47" fmla="*/ 316851 w 787078"/>
                <a:gd name="connsiteY3-48" fmla="*/ 631739 h 694481"/>
                <a:gd name="connsiteX4-49" fmla="*/ 787078 w 787078"/>
                <a:gd name="connsiteY4-50" fmla="*/ 0 h 694481"/>
                <a:gd name="connsiteX0-51" fmla="*/ 0 w 787078"/>
                <a:gd name="connsiteY0-52" fmla="*/ 694481 h 694481"/>
                <a:gd name="connsiteX1-53" fmla="*/ 309490 w 787078"/>
                <a:gd name="connsiteY1-54" fmla="*/ 598857 h 694481"/>
                <a:gd name="connsiteX2-55" fmla="*/ 246422 w 787078"/>
                <a:gd name="connsiteY2-56" fmla="*/ 447732 h 694481"/>
                <a:gd name="connsiteX3-57" fmla="*/ 316851 w 787078"/>
                <a:gd name="connsiteY3-58" fmla="*/ 631739 h 694481"/>
                <a:gd name="connsiteX4-59" fmla="*/ 787078 w 787078"/>
                <a:gd name="connsiteY4-60" fmla="*/ 0 h 694481"/>
                <a:gd name="connsiteX0-61" fmla="*/ 0 w 787078"/>
                <a:gd name="connsiteY0-62" fmla="*/ 694481 h 694481"/>
                <a:gd name="connsiteX1-63" fmla="*/ 309490 w 787078"/>
                <a:gd name="connsiteY1-64" fmla="*/ 598857 h 694481"/>
                <a:gd name="connsiteX2-65" fmla="*/ 246422 w 787078"/>
                <a:gd name="connsiteY2-66" fmla="*/ 447732 h 694481"/>
                <a:gd name="connsiteX3-67" fmla="*/ 316851 w 787078"/>
                <a:gd name="connsiteY3-68" fmla="*/ 631739 h 694481"/>
                <a:gd name="connsiteX4-69" fmla="*/ 787078 w 787078"/>
                <a:gd name="connsiteY4-70" fmla="*/ 0 h 694481"/>
                <a:gd name="connsiteX0-71" fmla="*/ 0 w 787078"/>
                <a:gd name="connsiteY0-72" fmla="*/ 694481 h 694481"/>
                <a:gd name="connsiteX1-73" fmla="*/ 309490 w 787078"/>
                <a:gd name="connsiteY1-74" fmla="*/ 598857 h 694481"/>
                <a:gd name="connsiteX2-75" fmla="*/ 269898 w 787078"/>
                <a:gd name="connsiteY2-76" fmla="*/ 551699 h 694481"/>
                <a:gd name="connsiteX3-77" fmla="*/ 316851 w 787078"/>
                <a:gd name="connsiteY3-78" fmla="*/ 631739 h 694481"/>
                <a:gd name="connsiteX4-79" fmla="*/ 787078 w 787078"/>
                <a:gd name="connsiteY4-80" fmla="*/ 0 h 694481"/>
                <a:gd name="connsiteX0-81" fmla="*/ 0 w 787078"/>
                <a:gd name="connsiteY0-82" fmla="*/ 694481 h 694481"/>
                <a:gd name="connsiteX1-83" fmla="*/ 309490 w 787078"/>
                <a:gd name="connsiteY1-84" fmla="*/ 598857 h 694481"/>
                <a:gd name="connsiteX2-85" fmla="*/ 269898 w 787078"/>
                <a:gd name="connsiteY2-86" fmla="*/ 551699 h 694481"/>
                <a:gd name="connsiteX3-87" fmla="*/ 316851 w 787078"/>
                <a:gd name="connsiteY3-88" fmla="*/ 631739 h 694481"/>
                <a:gd name="connsiteX4-89" fmla="*/ 787078 w 787078"/>
                <a:gd name="connsiteY4-90" fmla="*/ 0 h 694481"/>
                <a:gd name="connsiteX0-91" fmla="*/ 0 w 787078"/>
                <a:gd name="connsiteY0-92" fmla="*/ 694481 h 694481"/>
                <a:gd name="connsiteX1-93" fmla="*/ 309490 w 787078"/>
                <a:gd name="connsiteY1-94" fmla="*/ 598857 h 694481"/>
                <a:gd name="connsiteX2-95" fmla="*/ 226299 w 787078"/>
                <a:gd name="connsiteY2-96" fmla="*/ 541637 h 694481"/>
                <a:gd name="connsiteX3-97" fmla="*/ 316851 w 787078"/>
                <a:gd name="connsiteY3-98" fmla="*/ 631739 h 694481"/>
                <a:gd name="connsiteX4-99" fmla="*/ 787078 w 787078"/>
                <a:gd name="connsiteY4-100" fmla="*/ 0 h 694481"/>
                <a:gd name="connsiteX0-101" fmla="*/ 0 w 787078"/>
                <a:gd name="connsiteY0-102" fmla="*/ 694481 h 694977"/>
                <a:gd name="connsiteX1-103" fmla="*/ 309490 w 787078"/>
                <a:gd name="connsiteY1-104" fmla="*/ 598857 h 694977"/>
                <a:gd name="connsiteX2-105" fmla="*/ 226299 w 787078"/>
                <a:gd name="connsiteY2-106" fmla="*/ 541637 h 694977"/>
                <a:gd name="connsiteX3-107" fmla="*/ 316851 w 787078"/>
                <a:gd name="connsiteY3-108" fmla="*/ 631739 h 694977"/>
                <a:gd name="connsiteX4-109" fmla="*/ 787078 w 787078"/>
                <a:gd name="connsiteY4-110" fmla="*/ 0 h 694977"/>
                <a:gd name="connsiteX0-111" fmla="*/ 0 w 787078"/>
                <a:gd name="connsiteY0-112" fmla="*/ 694481 h 695246"/>
                <a:gd name="connsiteX1-113" fmla="*/ 309490 w 787078"/>
                <a:gd name="connsiteY1-114" fmla="*/ 598857 h 695246"/>
                <a:gd name="connsiteX2-115" fmla="*/ 226299 w 787078"/>
                <a:gd name="connsiteY2-116" fmla="*/ 541637 h 695246"/>
                <a:gd name="connsiteX3-117" fmla="*/ 316851 w 787078"/>
                <a:gd name="connsiteY3-118" fmla="*/ 631739 h 695246"/>
                <a:gd name="connsiteX4-119" fmla="*/ 787078 w 787078"/>
                <a:gd name="connsiteY4-120" fmla="*/ 0 h 695246"/>
                <a:gd name="connsiteX0-121" fmla="*/ 0 w 787078"/>
                <a:gd name="connsiteY0-122" fmla="*/ 694481 h 695246"/>
                <a:gd name="connsiteX1-123" fmla="*/ 309490 w 787078"/>
                <a:gd name="connsiteY1-124" fmla="*/ 598857 h 695246"/>
                <a:gd name="connsiteX2-125" fmla="*/ 226299 w 787078"/>
                <a:gd name="connsiteY2-126" fmla="*/ 541637 h 695246"/>
                <a:gd name="connsiteX3-127" fmla="*/ 316851 w 787078"/>
                <a:gd name="connsiteY3-128" fmla="*/ 631739 h 695246"/>
                <a:gd name="connsiteX4-129" fmla="*/ 787078 w 787078"/>
                <a:gd name="connsiteY4-130" fmla="*/ 0 h 695246"/>
                <a:gd name="connsiteX0-131" fmla="*/ 0 w 787078"/>
                <a:gd name="connsiteY0-132" fmla="*/ 694481 h 695246"/>
                <a:gd name="connsiteX1-133" fmla="*/ 309490 w 787078"/>
                <a:gd name="connsiteY1-134" fmla="*/ 598857 h 695246"/>
                <a:gd name="connsiteX2-135" fmla="*/ 226299 w 787078"/>
                <a:gd name="connsiteY2-136" fmla="*/ 541637 h 695246"/>
                <a:gd name="connsiteX3-137" fmla="*/ 316851 w 787078"/>
                <a:gd name="connsiteY3-138" fmla="*/ 631739 h 695246"/>
                <a:gd name="connsiteX4-139" fmla="*/ 787078 w 787078"/>
                <a:gd name="connsiteY4-140" fmla="*/ 0 h 695246"/>
                <a:gd name="connsiteX0-141" fmla="*/ 0 w 787078"/>
                <a:gd name="connsiteY0-142" fmla="*/ 694481 h 695246"/>
                <a:gd name="connsiteX1-143" fmla="*/ 309490 w 787078"/>
                <a:gd name="connsiteY1-144" fmla="*/ 598857 h 695246"/>
                <a:gd name="connsiteX2-145" fmla="*/ 226299 w 787078"/>
                <a:gd name="connsiteY2-146" fmla="*/ 541637 h 695246"/>
                <a:gd name="connsiteX3-147" fmla="*/ 316851 w 787078"/>
                <a:gd name="connsiteY3-148" fmla="*/ 631739 h 695246"/>
                <a:gd name="connsiteX4-149" fmla="*/ 787078 w 787078"/>
                <a:gd name="connsiteY4-150" fmla="*/ 0 h 695246"/>
                <a:gd name="connsiteX0-151" fmla="*/ 0 w 841705"/>
                <a:gd name="connsiteY0-152" fmla="*/ 525633 h 526398"/>
                <a:gd name="connsiteX1-153" fmla="*/ 309490 w 841705"/>
                <a:gd name="connsiteY1-154" fmla="*/ 430009 h 526398"/>
                <a:gd name="connsiteX2-155" fmla="*/ 226299 w 841705"/>
                <a:gd name="connsiteY2-156" fmla="*/ 372789 h 526398"/>
                <a:gd name="connsiteX3-157" fmla="*/ 316851 w 841705"/>
                <a:gd name="connsiteY3-158" fmla="*/ 462891 h 526398"/>
                <a:gd name="connsiteX4-159" fmla="*/ 841705 w 841705"/>
                <a:gd name="connsiteY4-160" fmla="*/ 0 h 526398"/>
                <a:gd name="connsiteX0-161" fmla="*/ 0 w 782112"/>
                <a:gd name="connsiteY0-162" fmla="*/ 381616 h 382381"/>
                <a:gd name="connsiteX1-163" fmla="*/ 309490 w 782112"/>
                <a:gd name="connsiteY1-164" fmla="*/ 285992 h 382381"/>
                <a:gd name="connsiteX2-165" fmla="*/ 226299 w 782112"/>
                <a:gd name="connsiteY2-166" fmla="*/ 228772 h 382381"/>
                <a:gd name="connsiteX3-167" fmla="*/ 316851 w 782112"/>
                <a:gd name="connsiteY3-168" fmla="*/ 318874 h 382381"/>
                <a:gd name="connsiteX4-169" fmla="*/ 782112 w 782112"/>
                <a:gd name="connsiteY4-170" fmla="*/ 0 h 382381"/>
                <a:gd name="connsiteX0-171" fmla="*/ 0 w 782112"/>
                <a:gd name="connsiteY0-172" fmla="*/ 381616 h 382381"/>
                <a:gd name="connsiteX1-173" fmla="*/ 309490 w 782112"/>
                <a:gd name="connsiteY1-174" fmla="*/ 285992 h 382381"/>
                <a:gd name="connsiteX2-175" fmla="*/ 226299 w 782112"/>
                <a:gd name="connsiteY2-176" fmla="*/ 228772 h 382381"/>
                <a:gd name="connsiteX3-177" fmla="*/ 316851 w 782112"/>
                <a:gd name="connsiteY3-178" fmla="*/ 318874 h 382381"/>
                <a:gd name="connsiteX4-179" fmla="*/ 782112 w 782112"/>
                <a:gd name="connsiteY4-180" fmla="*/ 0 h 382381"/>
                <a:gd name="connsiteX0-181" fmla="*/ 0 w 871502"/>
                <a:gd name="connsiteY0-182" fmla="*/ 471006 h 471771"/>
                <a:gd name="connsiteX1-183" fmla="*/ 309490 w 871502"/>
                <a:gd name="connsiteY1-184" fmla="*/ 375382 h 471771"/>
                <a:gd name="connsiteX2-185" fmla="*/ 226299 w 871502"/>
                <a:gd name="connsiteY2-186" fmla="*/ 318162 h 471771"/>
                <a:gd name="connsiteX3-187" fmla="*/ 316851 w 871502"/>
                <a:gd name="connsiteY3-188" fmla="*/ 408264 h 471771"/>
                <a:gd name="connsiteX4-189" fmla="*/ 871502 w 871502"/>
                <a:gd name="connsiteY4-190" fmla="*/ 0 h 471771"/>
                <a:gd name="connsiteX0-191" fmla="*/ 0 w 856604"/>
                <a:gd name="connsiteY0-192" fmla="*/ 361752 h 362517"/>
                <a:gd name="connsiteX1-193" fmla="*/ 309490 w 856604"/>
                <a:gd name="connsiteY1-194" fmla="*/ 266128 h 362517"/>
                <a:gd name="connsiteX2-195" fmla="*/ 226299 w 856604"/>
                <a:gd name="connsiteY2-196" fmla="*/ 208908 h 362517"/>
                <a:gd name="connsiteX3-197" fmla="*/ 316851 w 856604"/>
                <a:gd name="connsiteY3-198" fmla="*/ 299010 h 362517"/>
                <a:gd name="connsiteX4-199" fmla="*/ 856604 w 856604"/>
                <a:gd name="connsiteY4-200" fmla="*/ 0 h 362517"/>
                <a:gd name="connsiteX0-201" fmla="*/ 0 w 921164"/>
                <a:gd name="connsiteY0-202" fmla="*/ 471007 h 471772"/>
                <a:gd name="connsiteX1-203" fmla="*/ 309490 w 921164"/>
                <a:gd name="connsiteY1-204" fmla="*/ 375383 h 471772"/>
                <a:gd name="connsiteX2-205" fmla="*/ 226299 w 921164"/>
                <a:gd name="connsiteY2-206" fmla="*/ 318163 h 471772"/>
                <a:gd name="connsiteX3-207" fmla="*/ 316851 w 921164"/>
                <a:gd name="connsiteY3-208" fmla="*/ 408265 h 471772"/>
                <a:gd name="connsiteX4-209" fmla="*/ 921164 w 921164"/>
                <a:gd name="connsiteY4-210" fmla="*/ 0 h 471772"/>
                <a:gd name="connsiteX0-211" fmla="*/ 0 w 563604"/>
                <a:gd name="connsiteY0-212" fmla="*/ 307125 h 307890"/>
                <a:gd name="connsiteX1-213" fmla="*/ 309490 w 563604"/>
                <a:gd name="connsiteY1-214" fmla="*/ 211501 h 307890"/>
                <a:gd name="connsiteX2-215" fmla="*/ 226299 w 563604"/>
                <a:gd name="connsiteY2-216" fmla="*/ 154281 h 307890"/>
                <a:gd name="connsiteX3-217" fmla="*/ 316851 w 563604"/>
                <a:gd name="connsiteY3-218" fmla="*/ 244383 h 307890"/>
                <a:gd name="connsiteX4-219" fmla="*/ 563604 w 563604"/>
                <a:gd name="connsiteY4-220" fmla="*/ 0 h 307890"/>
                <a:gd name="connsiteX0-221" fmla="*/ 0 w 563604"/>
                <a:gd name="connsiteY0-222" fmla="*/ 307125 h 307890"/>
                <a:gd name="connsiteX1-223" fmla="*/ 309490 w 563604"/>
                <a:gd name="connsiteY1-224" fmla="*/ 211501 h 307890"/>
                <a:gd name="connsiteX2-225" fmla="*/ 226299 w 563604"/>
                <a:gd name="connsiteY2-226" fmla="*/ 154281 h 307890"/>
                <a:gd name="connsiteX3-227" fmla="*/ 316851 w 563604"/>
                <a:gd name="connsiteY3-228" fmla="*/ 244383 h 307890"/>
                <a:gd name="connsiteX4-229" fmla="*/ 563604 w 563604"/>
                <a:gd name="connsiteY4-230" fmla="*/ 0 h 307890"/>
                <a:gd name="connsiteX0-231" fmla="*/ 0 w 601519"/>
                <a:gd name="connsiteY0-232" fmla="*/ 480278 h 481043"/>
                <a:gd name="connsiteX1-233" fmla="*/ 309490 w 601519"/>
                <a:gd name="connsiteY1-234" fmla="*/ 384654 h 481043"/>
                <a:gd name="connsiteX2-235" fmla="*/ 226299 w 601519"/>
                <a:gd name="connsiteY2-236" fmla="*/ 327434 h 481043"/>
                <a:gd name="connsiteX3-237" fmla="*/ 316851 w 601519"/>
                <a:gd name="connsiteY3-238" fmla="*/ 417536 h 481043"/>
                <a:gd name="connsiteX4-239" fmla="*/ 601519 w 601519"/>
                <a:gd name="connsiteY4-240" fmla="*/ 0 h 481043"/>
                <a:gd name="connsiteX0-241" fmla="*/ 0 w 601519"/>
                <a:gd name="connsiteY0-242" fmla="*/ 480278 h 481043"/>
                <a:gd name="connsiteX1-243" fmla="*/ 309490 w 601519"/>
                <a:gd name="connsiteY1-244" fmla="*/ 384654 h 481043"/>
                <a:gd name="connsiteX2-245" fmla="*/ 226299 w 601519"/>
                <a:gd name="connsiteY2-246" fmla="*/ 327434 h 481043"/>
                <a:gd name="connsiteX3-247" fmla="*/ 316851 w 601519"/>
                <a:gd name="connsiteY3-248" fmla="*/ 417536 h 481043"/>
                <a:gd name="connsiteX4-249" fmla="*/ 601519 w 601519"/>
                <a:gd name="connsiteY4-250" fmla="*/ 0 h 481043"/>
                <a:gd name="connsiteX0-251" fmla="*/ 0 w 601519"/>
                <a:gd name="connsiteY0-252" fmla="*/ 480278 h 480707"/>
                <a:gd name="connsiteX1-253" fmla="*/ 333729 w 601519"/>
                <a:gd name="connsiteY1-254" fmla="*/ 342012 h 480707"/>
                <a:gd name="connsiteX2-255" fmla="*/ 226299 w 601519"/>
                <a:gd name="connsiteY2-256" fmla="*/ 327434 h 480707"/>
                <a:gd name="connsiteX3-257" fmla="*/ 316851 w 601519"/>
                <a:gd name="connsiteY3-258" fmla="*/ 417536 h 480707"/>
                <a:gd name="connsiteX4-259" fmla="*/ 601519 w 601519"/>
                <a:gd name="connsiteY4-260" fmla="*/ 0 h 480707"/>
                <a:gd name="connsiteX0-261" fmla="*/ 0 w 601519"/>
                <a:gd name="connsiteY0-262" fmla="*/ 480278 h 480623"/>
                <a:gd name="connsiteX1-263" fmla="*/ 333729 w 601519"/>
                <a:gd name="connsiteY1-264" fmla="*/ 342012 h 480623"/>
                <a:gd name="connsiteX2-265" fmla="*/ 245500 w 601519"/>
                <a:gd name="connsiteY2-266" fmla="*/ 288068 h 480623"/>
                <a:gd name="connsiteX3-267" fmla="*/ 316851 w 601519"/>
                <a:gd name="connsiteY3-268" fmla="*/ 417536 h 480623"/>
                <a:gd name="connsiteX4-269" fmla="*/ 601519 w 601519"/>
                <a:gd name="connsiteY4-270" fmla="*/ 0 h 480623"/>
                <a:gd name="connsiteX0-271" fmla="*/ 0 w 601519"/>
                <a:gd name="connsiteY0-272" fmla="*/ 480278 h 480623"/>
                <a:gd name="connsiteX1-273" fmla="*/ 333729 w 601519"/>
                <a:gd name="connsiteY1-274" fmla="*/ 342012 h 480623"/>
                <a:gd name="connsiteX2-275" fmla="*/ 245500 w 601519"/>
                <a:gd name="connsiteY2-276" fmla="*/ 288068 h 480623"/>
                <a:gd name="connsiteX3-277" fmla="*/ 316851 w 601519"/>
                <a:gd name="connsiteY3-278" fmla="*/ 417536 h 480623"/>
                <a:gd name="connsiteX4-279" fmla="*/ 601519 w 601519"/>
                <a:gd name="connsiteY4-280" fmla="*/ 0 h 480623"/>
                <a:gd name="connsiteX0-281" fmla="*/ 0 w 601519"/>
                <a:gd name="connsiteY0-282" fmla="*/ 480278 h 480623"/>
                <a:gd name="connsiteX1-283" fmla="*/ 333729 w 601519"/>
                <a:gd name="connsiteY1-284" fmla="*/ 342012 h 480623"/>
                <a:gd name="connsiteX2-285" fmla="*/ 245500 w 601519"/>
                <a:gd name="connsiteY2-286" fmla="*/ 288068 h 480623"/>
                <a:gd name="connsiteX3-287" fmla="*/ 316851 w 601519"/>
                <a:gd name="connsiteY3-288" fmla="*/ 417536 h 480623"/>
                <a:gd name="connsiteX4-289" fmla="*/ 601519 w 601519"/>
                <a:gd name="connsiteY4-290" fmla="*/ 0 h 480623"/>
                <a:gd name="connsiteX0-291" fmla="*/ 0 w 601519"/>
                <a:gd name="connsiteY0-292" fmla="*/ 480278 h 480766"/>
                <a:gd name="connsiteX1-293" fmla="*/ 333729 w 601519"/>
                <a:gd name="connsiteY1-294" fmla="*/ 342012 h 480766"/>
                <a:gd name="connsiteX2-295" fmla="*/ 245500 w 601519"/>
                <a:gd name="connsiteY2-296" fmla="*/ 288068 h 480766"/>
                <a:gd name="connsiteX3-297" fmla="*/ 316851 w 601519"/>
                <a:gd name="connsiteY3-298" fmla="*/ 417536 h 480766"/>
                <a:gd name="connsiteX4-299" fmla="*/ 601519 w 601519"/>
                <a:gd name="connsiteY4-300" fmla="*/ 0 h 480766"/>
                <a:gd name="connsiteX0-301" fmla="*/ 0 w 601519"/>
                <a:gd name="connsiteY0-302" fmla="*/ 480278 h 480614"/>
                <a:gd name="connsiteX1-303" fmla="*/ 333729 w 601519"/>
                <a:gd name="connsiteY1-304" fmla="*/ 342012 h 480614"/>
                <a:gd name="connsiteX2-305" fmla="*/ 230262 w 601519"/>
                <a:gd name="connsiteY2-306" fmla="*/ 308728 h 480614"/>
                <a:gd name="connsiteX3-307" fmla="*/ 316851 w 601519"/>
                <a:gd name="connsiteY3-308" fmla="*/ 417536 h 480614"/>
                <a:gd name="connsiteX4-309" fmla="*/ 601519 w 601519"/>
                <a:gd name="connsiteY4-310" fmla="*/ 0 h 480614"/>
                <a:gd name="connsiteX0-311" fmla="*/ 0 w 601519"/>
                <a:gd name="connsiteY0-312" fmla="*/ 480278 h 480756"/>
                <a:gd name="connsiteX1-313" fmla="*/ 333729 w 601519"/>
                <a:gd name="connsiteY1-314" fmla="*/ 342012 h 480756"/>
                <a:gd name="connsiteX2-315" fmla="*/ 230262 w 601519"/>
                <a:gd name="connsiteY2-316" fmla="*/ 308728 h 480756"/>
                <a:gd name="connsiteX3-317" fmla="*/ 316851 w 601519"/>
                <a:gd name="connsiteY3-318" fmla="*/ 417536 h 480756"/>
                <a:gd name="connsiteX4-319" fmla="*/ 601519 w 601519"/>
                <a:gd name="connsiteY4-320" fmla="*/ 0 h 480756"/>
                <a:gd name="connsiteX0-321" fmla="*/ 0 w 601519"/>
                <a:gd name="connsiteY0-322" fmla="*/ 480278 h 480608"/>
                <a:gd name="connsiteX1-323" fmla="*/ 333729 w 601519"/>
                <a:gd name="connsiteY1-324" fmla="*/ 342012 h 480608"/>
                <a:gd name="connsiteX2-325" fmla="*/ 218865 w 601519"/>
                <a:gd name="connsiteY2-326" fmla="*/ 321515 h 480608"/>
                <a:gd name="connsiteX3-327" fmla="*/ 316851 w 601519"/>
                <a:gd name="connsiteY3-328" fmla="*/ 417536 h 480608"/>
                <a:gd name="connsiteX4-329" fmla="*/ 601519 w 601519"/>
                <a:gd name="connsiteY4-330" fmla="*/ 0 h 480608"/>
                <a:gd name="connsiteX0-331" fmla="*/ 0 w 601519"/>
                <a:gd name="connsiteY0-332" fmla="*/ 480278 h 480738"/>
                <a:gd name="connsiteX1-333" fmla="*/ 333729 w 601519"/>
                <a:gd name="connsiteY1-334" fmla="*/ 342012 h 480738"/>
                <a:gd name="connsiteX2-335" fmla="*/ 218865 w 601519"/>
                <a:gd name="connsiteY2-336" fmla="*/ 321515 h 480738"/>
                <a:gd name="connsiteX3-337" fmla="*/ 316851 w 601519"/>
                <a:gd name="connsiteY3-338" fmla="*/ 417536 h 480738"/>
                <a:gd name="connsiteX4-339" fmla="*/ 601519 w 601519"/>
                <a:gd name="connsiteY4-340" fmla="*/ 0 h 480738"/>
                <a:gd name="connsiteX0-341" fmla="*/ 0 w 601519"/>
                <a:gd name="connsiteY0-342" fmla="*/ 480278 h 480738"/>
                <a:gd name="connsiteX1-343" fmla="*/ 333729 w 601519"/>
                <a:gd name="connsiteY1-344" fmla="*/ 342012 h 480738"/>
                <a:gd name="connsiteX2-345" fmla="*/ 218865 w 601519"/>
                <a:gd name="connsiteY2-346" fmla="*/ 321515 h 480738"/>
                <a:gd name="connsiteX3-347" fmla="*/ 371578 w 601519"/>
                <a:gd name="connsiteY3-348" fmla="*/ 405244 h 480738"/>
                <a:gd name="connsiteX4-349" fmla="*/ 601519 w 601519"/>
                <a:gd name="connsiteY4-350" fmla="*/ 0 h 480738"/>
                <a:gd name="connsiteX0-351" fmla="*/ 0 w 601519"/>
                <a:gd name="connsiteY0-352" fmla="*/ 480278 h 480738"/>
                <a:gd name="connsiteX1-353" fmla="*/ 333729 w 601519"/>
                <a:gd name="connsiteY1-354" fmla="*/ 342012 h 480738"/>
                <a:gd name="connsiteX2-355" fmla="*/ 218865 w 601519"/>
                <a:gd name="connsiteY2-356" fmla="*/ 321515 h 480738"/>
                <a:gd name="connsiteX3-357" fmla="*/ 371578 w 601519"/>
                <a:gd name="connsiteY3-358" fmla="*/ 405244 h 480738"/>
                <a:gd name="connsiteX4-359" fmla="*/ 601519 w 601519"/>
                <a:gd name="connsiteY4-360" fmla="*/ 0 h 480738"/>
                <a:gd name="connsiteX0-361" fmla="*/ 0 w 601519"/>
                <a:gd name="connsiteY0-362" fmla="*/ 480278 h 480738"/>
                <a:gd name="connsiteX1-363" fmla="*/ 333729 w 601519"/>
                <a:gd name="connsiteY1-364" fmla="*/ 342012 h 480738"/>
                <a:gd name="connsiteX2-365" fmla="*/ 218865 w 601519"/>
                <a:gd name="connsiteY2-366" fmla="*/ 321515 h 480738"/>
                <a:gd name="connsiteX3-367" fmla="*/ 371578 w 601519"/>
                <a:gd name="connsiteY3-368" fmla="*/ 405244 h 480738"/>
                <a:gd name="connsiteX4-369" fmla="*/ 601519 w 601519"/>
                <a:gd name="connsiteY4-370" fmla="*/ 0 h 480738"/>
                <a:gd name="connsiteX0-371" fmla="*/ 0 w 601519"/>
                <a:gd name="connsiteY0-372" fmla="*/ 480278 h 480738"/>
                <a:gd name="connsiteX1-373" fmla="*/ 333729 w 601519"/>
                <a:gd name="connsiteY1-374" fmla="*/ 342012 h 480738"/>
                <a:gd name="connsiteX2-375" fmla="*/ 218865 w 601519"/>
                <a:gd name="connsiteY2-376" fmla="*/ 321515 h 480738"/>
                <a:gd name="connsiteX3-377" fmla="*/ 371578 w 601519"/>
                <a:gd name="connsiteY3-378" fmla="*/ 405244 h 480738"/>
                <a:gd name="connsiteX4-379" fmla="*/ 601519 w 601519"/>
                <a:gd name="connsiteY4-380" fmla="*/ 0 h 480738"/>
                <a:gd name="connsiteX0-381" fmla="*/ 0 w 643707"/>
                <a:gd name="connsiteY0-382" fmla="*/ 525633 h 525886"/>
                <a:gd name="connsiteX1-383" fmla="*/ 375917 w 643707"/>
                <a:gd name="connsiteY1-384" fmla="*/ 342012 h 525886"/>
                <a:gd name="connsiteX2-385" fmla="*/ 261053 w 643707"/>
                <a:gd name="connsiteY2-386" fmla="*/ 321515 h 525886"/>
                <a:gd name="connsiteX3-387" fmla="*/ 413766 w 643707"/>
                <a:gd name="connsiteY3-388" fmla="*/ 405244 h 525886"/>
                <a:gd name="connsiteX4-389" fmla="*/ 643707 w 643707"/>
                <a:gd name="connsiteY4-390" fmla="*/ 0 h 525886"/>
                <a:gd name="connsiteX0-391" fmla="*/ 0 w 643707"/>
                <a:gd name="connsiteY0-392" fmla="*/ 525633 h 525942"/>
                <a:gd name="connsiteX1-393" fmla="*/ 375917 w 643707"/>
                <a:gd name="connsiteY1-394" fmla="*/ 342012 h 525942"/>
                <a:gd name="connsiteX2-395" fmla="*/ 261053 w 643707"/>
                <a:gd name="connsiteY2-396" fmla="*/ 321515 h 525942"/>
                <a:gd name="connsiteX3-397" fmla="*/ 413766 w 643707"/>
                <a:gd name="connsiteY3-398" fmla="*/ 405244 h 525942"/>
                <a:gd name="connsiteX4-399" fmla="*/ 643707 w 643707"/>
                <a:gd name="connsiteY4-400" fmla="*/ 0 h 5259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43707" h="525942">
                  <a:moveTo>
                    <a:pt x="0" y="525633"/>
                  </a:moveTo>
                  <a:cubicBezTo>
                    <a:pt x="161319" y="533039"/>
                    <a:pt x="369572" y="405626"/>
                    <a:pt x="375917" y="342012"/>
                  </a:cubicBezTo>
                  <a:cubicBezTo>
                    <a:pt x="382262" y="278398"/>
                    <a:pt x="300966" y="277335"/>
                    <a:pt x="261053" y="321515"/>
                  </a:cubicBezTo>
                  <a:cubicBezTo>
                    <a:pt x="221140" y="365695"/>
                    <a:pt x="285064" y="488507"/>
                    <a:pt x="413766" y="405244"/>
                  </a:cubicBezTo>
                  <a:cubicBezTo>
                    <a:pt x="542468" y="321981"/>
                    <a:pt x="643707" y="0"/>
                    <a:pt x="643707" y="0"/>
                  </a:cubicBez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004847" y="1590904"/>
            <a:ext cx="2743200" cy="859385"/>
            <a:chOff x="8004847" y="1590904"/>
            <a:chExt cx="2743200" cy="859385"/>
          </a:xfrm>
        </p:grpSpPr>
        <p:sp>
          <p:nvSpPr>
            <p:cNvPr id="8197" name="Text Box 5"/>
            <p:cNvSpPr txBox="1">
              <a:spLocks noChangeArrowheads="1"/>
            </p:cNvSpPr>
            <p:nvPr/>
          </p:nvSpPr>
          <p:spPr bwMode="auto">
            <a:xfrm>
              <a:off x="8004847" y="1590904"/>
              <a:ext cx="2743200" cy="51911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冬季南国椰林</a:t>
              </a:r>
              <a:endPara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任意多边形 6"/>
            <p:cNvSpPr/>
            <p:nvPr/>
          </p:nvSpPr>
          <p:spPr>
            <a:xfrm rot="10339798">
              <a:off x="8811829" y="2046348"/>
              <a:ext cx="727707" cy="403941"/>
            </a:xfrm>
            <a:custGeom>
              <a:avLst/>
              <a:gdLst>
                <a:gd name="connsiteX0" fmla="*/ 0 w 787078"/>
                <a:gd name="connsiteY0" fmla="*/ 694481 h 694481"/>
                <a:gd name="connsiteX1" fmla="*/ 289367 w 787078"/>
                <a:gd name="connsiteY1" fmla="*/ 578734 h 694481"/>
                <a:gd name="connsiteX2" fmla="*/ 243068 w 787078"/>
                <a:gd name="connsiteY2" fmla="*/ 474562 h 694481"/>
                <a:gd name="connsiteX3" fmla="*/ 243068 w 787078"/>
                <a:gd name="connsiteY3" fmla="*/ 625032 h 694481"/>
                <a:gd name="connsiteX4" fmla="*/ 787078 w 787078"/>
                <a:gd name="connsiteY4" fmla="*/ 0 h 694481"/>
                <a:gd name="connsiteX0-1" fmla="*/ 0 w 787078"/>
                <a:gd name="connsiteY0-2" fmla="*/ 694481 h 694481"/>
                <a:gd name="connsiteX1-3" fmla="*/ 289367 w 787078"/>
                <a:gd name="connsiteY1-4" fmla="*/ 578734 h 694481"/>
                <a:gd name="connsiteX2-5" fmla="*/ 243068 w 787078"/>
                <a:gd name="connsiteY2-6" fmla="*/ 474562 h 694481"/>
                <a:gd name="connsiteX3-7" fmla="*/ 243068 w 787078"/>
                <a:gd name="connsiteY3-8" fmla="*/ 625032 h 694481"/>
                <a:gd name="connsiteX4-9" fmla="*/ 787078 w 787078"/>
                <a:gd name="connsiteY4-10" fmla="*/ 0 h 694481"/>
                <a:gd name="connsiteX0-11" fmla="*/ 0 w 787078"/>
                <a:gd name="connsiteY0-12" fmla="*/ 694481 h 694481"/>
                <a:gd name="connsiteX1-13" fmla="*/ 289367 w 787078"/>
                <a:gd name="connsiteY1-14" fmla="*/ 578734 h 694481"/>
                <a:gd name="connsiteX2-15" fmla="*/ 243068 w 787078"/>
                <a:gd name="connsiteY2-16" fmla="*/ 474562 h 694481"/>
                <a:gd name="connsiteX3-17" fmla="*/ 243068 w 787078"/>
                <a:gd name="connsiteY3-18" fmla="*/ 625032 h 694481"/>
                <a:gd name="connsiteX4-19" fmla="*/ 787078 w 787078"/>
                <a:gd name="connsiteY4-20" fmla="*/ 0 h 694481"/>
                <a:gd name="connsiteX0-21" fmla="*/ 0 w 787078"/>
                <a:gd name="connsiteY0-22" fmla="*/ 694481 h 694481"/>
                <a:gd name="connsiteX1-23" fmla="*/ 309490 w 787078"/>
                <a:gd name="connsiteY1-24" fmla="*/ 598857 h 694481"/>
                <a:gd name="connsiteX2-25" fmla="*/ 243068 w 787078"/>
                <a:gd name="connsiteY2-26" fmla="*/ 474562 h 694481"/>
                <a:gd name="connsiteX3-27" fmla="*/ 243068 w 787078"/>
                <a:gd name="connsiteY3-28" fmla="*/ 625032 h 694481"/>
                <a:gd name="connsiteX4-29" fmla="*/ 787078 w 787078"/>
                <a:gd name="connsiteY4-30" fmla="*/ 0 h 694481"/>
                <a:gd name="connsiteX0-31" fmla="*/ 0 w 787078"/>
                <a:gd name="connsiteY0-32" fmla="*/ 694481 h 694481"/>
                <a:gd name="connsiteX1-33" fmla="*/ 309490 w 787078"/>
                <a:gd name="connsiteY1-34" fmla="*/ 598857 h 694481"/>
                <a:gd name="connsiteX2-35" fmla="*/ 243068 w 787078"/>
                <a:gd name="connsiteY2-36" fmla="*/ 474562 h 694481"/>
                <a:gd name="connsiteX3-37" fmla="*/ 316851 w 787078"/>
                <a:gd name="connsiteY3-38" fmla="*/ 631739 h 694481"/>
                <a:gd name="connsiteX4-39" fmla="*/ 787078 w 787078"/>
                <a:gd name="connsiteY4-40" fmla="*/ 0 h 694481"/>
                <a:gd name="connsiteX0-41" fmla="*/ 0 w 787078"/>
                <a:gd name="connsiteY0-42" fmla="*/ 694481 h 694481"/>
                <a:gd name="connsiteX1-43" fmla="*/ 309490 w 787078"/>
                <a:gd name="connsiteY1-44" fmla="*/ 598857 h 694481"/>
                <a:gd name="connsiteX2-45" fmla="*/ 199469 w 787078"/>
                <a:gd name="connsiteY2-46" fmla="*/ 494685 h 694481"/>
                <a:gd name="connsiteX3-47" fmla="*/ 316851 w 787078"/>
                <a:gd name="connsiteY3-48" fmla="*/ 631739 h 694481"/>
                <a:gd name="connsiteX4-49" fmla="*/ 787078 w 787078"/>
                <a:gd name="connsiteY4-50" fmla="*/ 0 h 694481"/>
                <a:gd name="connsiteX0-51" fmla="*/ 0 w 787078"/>
                <a:gd name="connsiteY0-52" fmla="*/ 694481 h 694481"/>
                <a:gd name="connsiteX1-53" fmla="*/ 309490 w 787078"/>
                <a:gd name="connsiteY1-54" fmla="*/ 598857 h 694481"/>
                <a:gd name="connsiteX2-55" fmla="*/ 246422 w 787078"/>
                <a:gd name="connsiteY2-56" fmla="*/ 447732 h 694481"/>
                <a:gd name="connsiteX3-57" fmla="*/ 316851 w 787078"/>
                <a:gd name="connsiteY3-58" fmla="*/ 631739 h 694481"/>
                <a:gd name="connsiteX4-59" fmla="*/ 787078 w 787078"/>
                <a:gd name="connsiteY4-60" fmla="*/ 0 h 694481"/>
                <a:gd name="connsiteX0-61" fmla="*/ 0 w 787078"/>
                <a:gd name="connsiteY0-62" fmla="*/ 694481 h 694481"/>
                <a:gd name="connsiteX1-63" fmla="*/ 309490 w 787078"/>
                <a:gd name="connsiteY1-64" fmla="*/ 598857 h 694481"/>
                <a:gd name="connsiteX2-65" fmla="*/ 246422 w 787078"/>
                <a:gd name="connsiteY2-66" fmla="*/ 447732 h 694481"/>
                <a:gd name="connsiteX3-67" fmla="*/ 316851 w 787078"/>
                <a:gd name="connsiteY3-68" fmla="*/ 631739 h 694481"/>
                <a:gd name="connsiteX4-69" fmla="*/ 787078 w 787078"/>
                <a:gd name="connsiteY4-70" fmla="*/ 0 h 694481"/>
                <a:gd name="connsiteX0-71" fmla="*/ 0 w 787078"/>
                <a:gd name="connsiteY0-72" fmla="*/ 694481 h 694481"/>
                <a:gd name="connsiteX1-73" fmla="*/ 309490 w 787078"/>
                <a:gd name="connsiteY1-74" fmla="*/ 598857 h 694481"/>
                <a:gd name="connsiteX2-75" fmla="*/ 269898 w 787078"/>
                <a:gd name="connsiteY2-76" fmla="*/ 551699 h 694481"/>
                <a:gd name="connsiteX3-77" fmla="*/ 316851 w 787078"/>
                <a:gd name="connsiteY3-78" fmla="*/ 631739 h 694481"/>
                <a:gd name="connsiteX4-79" fmla="*/ 787078 w 787078"/>
                <a:gd name="connsiteY4-80" fmla="*/ 0 h 694481"/>
                <a:gd name="connsiteX0-81" fmla="*/ 0 w 787078"/>
                <a:gd name="connsiteY0-82" fmla="*/ 694481 h 694481"/>
                <a:gd name="connsiteX1-83" fmla="*/ 309490 w 787078"/>
                <a:gd name="connsiteY1-84" fmla="*/ 598857 h 694481"/>
                <a:gd name="connsiteX2-85" fmla="*/ 269898 w 787078"/>
                <a:gd name="connsiteY2-86" fmla="*/ 551699 h 694481"/>
                <a:gd name="connsiteX3-87" fmla="*/ 316851 w 787078"/>
                <a:gd name="connsiteY3-88" fmla="*/ 631739 h 694481"/>
                <a:gd name="connsiteX4-89" fmla="*/ 787078 w 787078"/>
                <a:gd name="connsiteY4-90" fmla="*/ 0 h 694481"/>
                <a:gd name="connsiteX0-91" fmla="*/ 0 w 787078"/>
                <a:gd name="connsiteY0-92" fmla="*/ 694481 h 694481"/>
                <a:gd name="connsiteX1-93" fmla="*/ 309490 w 787078"/>
                <a:gd name="connsiteY1-94" fmla="*/ 598857 h 694481"/>
                <a:gd name="connsiteX2-95" fmla="*/ 226299 w 787078"/>
                <a:gd name="connsiteY2-96" fmla="*/ 541637 h 694481"/>
                <a:gd name="connsiteX3-97" fmla="*/ 316851 w 787078"/>
                <a:gd name="connsiteY3-98" fmla="*/ 631739 h 694481"/>
                <a:gd name="connsiteX4-99" fmla="*/ 787078 w 787078"/>
                <a:gd name="connsiteY4-100" fmla="*/ 0 h 694481"/>
                <a:gd name="connsiteX0-101" fmla="*/ 0 w 787078"/>
                <a:gd name="connsiteY0-102" fmla="*/ 694481 h 694977"/>
                <a:gd name="connsiteX1-103" fmla="*/ 309490 w 787078"/>
                <a:gd name="connsiteY1-104" fmla="*/ 598857 h 694977"/>
                <a:gd name="connsiteX2-105" fmla="*/ 226299 w 787078"/>
                <a:gd name="connsiteY2-106" fmla="*/ 541637 h 694977"/>
                <a:gd name="connsiteX3-107" fmla="*/ 316851 w 787078"/>
                <a:gd name="connsiteY3-108" fmla="*/ 631739 h 694977"/>
                <a:gd name="connsiteX4-109" fmla="*/ 787078 w 787078"/>
                <a:gd name="connsiteY4-110" fmla="*/ 0 h 694977"/>
                <a:gd name="connsiteX0-111" fmla="*/ 0 w 787078"/>
                <a:gd name="connsiteY0-112" fmla="*/ 694481 h 695246"/>
                <a:gd name="connsiteX1-113" fmla="*/ 309490 w 787078"/>
                <a:gd name="connsiteY1-114" fmla="*/ 598857 h 695246"/>
                <a:gd name="connsiteX2-115" fmla="*/ 226299 w 787078"/>
                <a:gd name="connsiteY2-116" fmla="*/ 541637 h 695246"/>
                <a:gd name="connsiteX3-117" fmla="*/ 316851 w 787078"/>
                <a:gd name="connsiteY3-118" fmla="*/ 631739 h 695246"/>
                <a:gd name="connsiteX4-119" fmla="*/ 787078 w 787078"/>
                <a:gd name="connsiteY4-120" fmla="*/ 0 h 695246"/>
                <a:gd name="connsiteX0-121" fmla="*/ 0 w 787078"/>
                <a:gd name="connsiteY0-122" fmla="*/ 694481 h 695246"/>
                <a:gd name="connsiteX1-123" fmla="*/ 309490 w 787078"/>
                <a:gd name="connsiteY1-124" fmla="*/ 598857 h 695246"/>
                <a:gd name="connsiteX2-125" fmla="*/ 226299 w 787078"/>
                <a:gd name="connsiteY2-126" fmla="*/ 541637 h 695246"/>
                <a:gd name="connsiteX3-127" fmla="*/ 316851 w 787078"/>
                <a:gd name="connsiteY3-128" fmla="*/ 631739 h 695246"/>
                <a:gd name="connsiteX4-129" fmla="*/ 787078 w 787078"/>
                <a:gd name="connsiteY4-130" fmla="*/ 0 h 695246"/>
                <a:gd name="connsiteX0-131" fmla="*/ 0 w 787078"/>
                <a:gd name="connsiteY0-132" fmla="*/ 694481 h 695246"/>
                <a:gd name="connsiteX1-133" fmla="*/ 309490 w 787078"/>
                <a:gd name="connsiteY1-134" fmla="*/ 598857 h 695246"/>
                <a:gd name="connsiteX2-135" fmla="*/ 226299 w 787078"/>
                <a:gd name="connsiteY2-136" fmla="*/ 541637 h 695246"/>
                <a:gd name="connsiteX3-137" fmla="*/ 316851 w 787078"/>
                <a:gd name="connsiteY3-138" fmla="*/ 631739 h 695246"/>
                <a:gd name="connsiteX4-139" fmla="*/ 787078 w 787078"/>
                <a:gd name="connsiteY4-140" fmla="*/ 0 h 695246"/>
                <a:gd name="connsiteX0-141" fmla="*/ 0 w 787078"/>
                <a:gd name="connsiteY0-142" fmla="*/ 694481 h 695246"/>
                <a:gd name="connsiteX1-143" fmla="*/ 309490 w 787078"/>
                <a:gd name="connsiteY1-144" fmla="*/ 598857 h 695246"/>
                <a:gd name="connsiteX2-145" fmla="*/ 226299 w 787078"/>
                <a:gd name="connsiteY2-146" fmla="*/ 541637 h 695246"/>
                <a:gd name="connsiteX3-147" fmla="*/ 316851 w 787078"/>
                <a:gd name="connsiteY3-148" fmla="*/ 631739 h 695246"/>
                <a:gd name="connsiteX4-149" fmla="*/ 787078 w 787078"/>
                <a:gd name="connsiteY4-150" fmla="*/ 0 h 695246"/>
                <a:gd name="connsiteX0-151" fmla="*/ 0 w 841705"/>
                <a:gd name="connsiteY0-152" fmla="*/ 525633 h 526398"/>
                <a:gd name="connsiteX1-153" fmla="*/ 309490 w 841705"/>
                <a:gd name="connsiteY1-154" fmla="*/ 430009 h 526398"/>
                <a:gd name="connsiteX2-155" fmla="*/ 226299 w 841705"/>
                <a:gd name="connsiteY2-156" fmla="*/ 372789 h 526398"/>
                <a:gd name="connsiteX3-157" fmla="*/ 316851 w 841705"/>
                <a:gd name="connsiteY3-158" fmla="*/ 462891 h 526398"/>
                <a:gd name="connsiteX4-159" fmla="*/ 841705 w 841705"/>
                <a:gd name="connsiteY4-160" fmla="*/ 0 h 526398"/>
                <a:gd name="connsiteX0-161" fmla="*/ 0 w 782112"/>
                <a:gd name="connsiteY0-162" fmla="*/ 381616 h 382381"/>
                <a:gd name="connsiteX1-163" fmla="*/ 309490 w 782112"/>
                <a:gd name="connsiteY1-164" fmla="*/ 285992 h 382381"/>
                <a:gd name="connsiteX2-165" fmla="*/ 226299 w 782112"/>
                <a:gd name="connsiteY2-166" fmla="*/ 228772 h 382381"/>
                <a:gd name="connsiteX3-167" fmla="*/ 316851 w 782112"/>
                <a:gd name="connsiteY3-168" fmla="*/ 318874 h 382381"/>
                <a:gd name="connsiteX4-169" fmla="*/ 782112 w 782112"/>
                <a:gd name="connsiteY4-170" fmla="*/ 0 h 382381"/>
                <a:gd name="connsiteX0-171" fmla="*/ 0 w 782112"/>
                <a:gd name="connsiteY0-172" fmla="*/ 381616 h 382381"/>
                <a:gd name="connsiteX1-173" fmla="*/ 309490 w 782112"/>
                <a:gd name="connsiteY1-174" fmla="*/ 285992 h 382381"/>
                <a:gd name="connsiteX2-175" fmla="*/ 226299 w 782112"/>
                <a:gd name="connsiteY2-176" fmla="*/ 228772 h 382381"/>
                <a:gd name="connsiteX3-177" fmla="*/ 316851 w 782112"/>
                <a:gd name="connsiteY3-178" fmla="*/ 318874 h 382381"/>
                <a:gd name="connsiteX4-179" fmla="*/ 782112 w 782112"/>
                <a:gd name="connsiteY4-180" fmla="*/ 0 h 382381"/>
                <a:gd name="connsiteX0-181" fmla="*/ 0 w 871502"/>
                <a:gd name="connsiteY0-182" fmla="*/ 471006 h 471771"/>
                <a:gd name="connsiteX1-183" fmla="*/ 309490 w 871502"/>
                <a:gd name="connsiteY1-184" fmla="*/ 375382 h 471771"/>
                <a:gd name="connsiteX2-185" fmla="*/ 226299 w 871502"/>
                <a:gd name="connsiteY2-186" fmla="*/ 318162 h 471771"/>
                <a:gd name="connsiteX3-187" fmla="*/ 316851 w 871502"/>
                <a:gd name="connsiteY3-188" fmla="*/ 408264 h 471771"/>
                <a:gd name="connsiteX4-189" fmla="*/ 871502 w 871502"/>
                <a:gd name="connsiteY4-190" fmla="*/ 0 h 471771"/>
                <a:gd name="connsiteX0-191" fmla="*/ 0 w 856604"/>
                <a:gd name="connsiteY0-192" fmla="*/ 361752 h 362517"/>
                <a:gd name="connsiteX1-193" fmla="*/ 309490 w 856604"/>
                <a:gd name="connsiteY1-194" fmla="*/ 266128 h 362517"/>
                <a:gd name="connsiteX2-195" fmla="*/ 226299 w 856604"/>
                <a:gd name="connsiteY2-196" fmla="*/ 208908 h 362517"/>
                <a:gd name="connsiteX3-197" fmla="*/ 316851 w 856604"/>
                <a:gd name="connsiteY3-198" fmla="*/ 299010 h 362517"/>
                <a:gd name="connsiteX4-199" fmla="*/ 856604 w 856604"/>
                <a:gd name="connsiteY4-200" fmla="*/ 0 h 362517"/>
                <a:gd name="connsiteX0-201" fmla="*/ 0 w 921164"/>
                <a:gd name="connsiteY0-202" fmla="*/ 471007 h 471772"/>
                <a:gd name="connsiteX1-203" fmla="*/ 309490 w 921164"/>
                <a:gd name="connsiteY1-204" fmla="*/ 375383 h 471772"/>
                <a:gd name="connsiteX2-205" fmla="*/ 226299 w 921164"/>
                <a:gd name="connsiteY2-206" fmla="*/ 318163 h 471772"/>
                <a:gd name="connsiteX3-207" fmla="*/ 316851 w 921164"/>
                <a:gd name="connsiteY3-208" fmla="*/ 408265 h 471772"/>
                <a:gd name="connsiteX4-209" fmla="*/ 921164 w 921164"/>
                <a:gd name="connsiteY4-210" fmla="*/ 0 h 471772"/>
                <a:gd name="connsiteX0-211" fmla="*/ 0 w 563604"/>
                <a:gd name="connsiteY0-212" fmla="*/ 307125 h 307890"/>
                <a:gd name="connsiteX1-213" fmla="*/ 309490 w 563604"/>
                <a:gd name="connsiteY1-214" fmla="*/ 211501 h 307890"/>
                <a:gd name="connsiteX2-215" fmla="*/ 226299 w 563604"/>
                <a:gd name="connsiteY2-216" fmla="*/ 154281 h 307890"/>
                <a:gd name="connsiteX3-217" fmla="*/ 316851 w 563604"/>
                <a:gd name="connsiteY3-218" fmla="*/ 244383 h 307890"/>
                <a:gd name="connsiteX4-219" fmla="*/ 563604 w 563604"/>
                <a:gd name="connsiteY4-220" fmla="*/ 0 h 307890"/>
                <a:gd name="connsiteX0-221" fmla="*/ 0 w 563604"/>
                <a:gd name="connsiteY0-222" fmla="*/ 307125 h 307890"/>
                <a:gd name="connsiteX1-223" fmla="*/ 309490 w 563604"/>
                <a:gd name="connsiteY1-224" fmla="*/ 211501 h 307890"/>
                <a:gd name="connsiteX2-225" fmla="*/ 226299 w 563604"/>
                <a:gd name="connsiteY2-226" fmla="*/ 154281 h 307890"/>
                <a:gd name="connsiteX3-227" fmla="*/ 316851 w 563604"/>
                <a:gd name="connsiteY3-228" fmla="*/ 244383 h 307890"/>
                <a:gd name="connsiteX4-229" fmla="*/ 563604 w 563604"/>
                <a:gd name="connsiteY4-230" fmla="*/ 0 h 307890"/>
                <a:gd name="connsiteX0-231" fmla="*/ 0 w 601519"/>
                <a:gd name="connsiteY0-232" fmla="*/ 480278 h 481043"/>
                <a:gd name="connsiteX1-233" fmla="*/ 309490 w 601519"/>
                <a:gd name="connsiteY1-234" fmla="*/ 384654 h 481043"/>
                <a:gd name="connsiteX2-235" fmla="*/ 226299 w 601519"/>
                <a:gd name="connsiteY2-236" fmla="*/ 327434 h 481043"/>
                <a:gd name="connsiteX3-237" fmla="*/ 316851 w 601519"/>
                <a:gd name="connsiteY3-238" fmla="*/ 417536 h 481043"/>
                <a:gd name="connsiteX4-239" fmla="*/ 601519 w 601519"/>
                <a:gd name="connsiteY4-240" fmla="*/ 0 h 481043"/>
                <a:gd name="connsiteX0-241" fmla="*/ 0 w 601519"/>
                <a:gd name="connsiteY0-242" fmla="*/ 480278 h 481043"/>
                <a:gd name="connsiteX1-243" fmla="*/ 309490 w 601519"/>
                <a:gd name="connsiteY1-244" fmla="*/ 384654 h 481043"/>
                <a:gd name="connsiteX2-245" fmla="*/ 226299 w 601519"/>
                <a:gd name="connsiteY2-246" fmla="*/ 327434 h 481043"/>
                <a:gd name="connsiteX3-247" fmla="*/ 316851 w 601519"/>
                <a:gd name="connsiteY3-248" fmla="*/ 417536 h 481043"/>
                <a:gd name="connsiteX4-249" fmla="*/ 601519 w 601519"/>
                <a:gd name="connsiteY4-250" fmla="*/ 0 h 481043"/>
                <a:gd name="connsiteX0-251" fmla="*/ 0 w 601519"/>
                <a:gd name="connsiteY0-252" fmla="*/ 480278 h 480707"/>
                <a:gd name="connsiteX1-253" fmla="*/ 333729 w 601519"/>
                <a:gd name="connsiteY1-254" fmla="*/ 342012 h 480707"/>
                <a:gd name="connsiteX2-255" fmla="*/ 226299 w 601519"/>
                <a:gd name="connsiteY2-256" fmla="*/ 327434 h 480707"/>
                <a:gd name="connsiteX3-257" fmla="*/ 316851 w 601519"/>
                <a:gd name="connsiteY3-258" fmla="*/ 417536 h 480707"/>
                <a:gd name="connsiteX4-259" fmla="*/ 601519 w 601519"/>
                <a:gd name="connsiteY4-260" fmla="*/ 0 h 480707"/>
                <a:gd name="connsiteX0-261" fmla="*/ 0 w 601519"/>
                <a:gd name="connsiteY0-262" fmla="*/ 480278 h 480623"/>
                <a:gd name="connsiteX1-263" fmla="*/ 333729 w 601519"/>
                <a:gd name="connsiteY1-264" fmla="*/ 342012 h 480623"/>
                <a:gd name="connsiteX2-265" fmla="*/ 245500 w 601519"/>
                <a:gd name="connsiteY2-266" fmla="*/ 288068 h 480623"/>
                <a:gd name="connsiteX3-267" fmla="*/ 316851 w 601519"/>
                <a:gd name="connsiteY3-268" fmla="*/ 417536 h 480623"/>
                <a:gd name="connsiteX4-269" fmla="*/ 601519 w 601519"/>
                <a:gd name="connsiteY4-270" fmla="*/ 0 h 480623"/>
                <a:gd name="connsiteX0-271" fmla="*/ 0 w 601519"/>
                <a:gd name="connsiteY0-272" fmla="*/ 480278 h 480623"/>
                <a:gd name="connsiteX1-273" fmla="*/ 333729 w 601519"/>
                <a:gd name="connsiteY1-274" fmla="*/ 342012 h 480623"/>
                <a:gd name="connsiteX2-275" fmla="*/ 245500 w 601519"/>
                <a:gd name="connsiteY2-276" fmla="*/ 288068 h 480623"/>
                <a:gd name="connsiteX3-277" fmla="*/ 316851 w 601519"/>
                <a:gd name="connsiteY3-278" fmla="*/ 417536 h 480623"/>
                <a:gd name="connsiteX4-279" fmla="*/ 601519 w 601519"/>
                <a:gd name="connsiteY4-280" fmla="*/ 0 h 480623"/>
                <a:gd name="connsiteX0-281" fmla="*/ 0 w 601519"/>
                <a:gd name="connsiteY0-282" fmla="*/ 480278 h 480623"/>
                <a:gd name="connsiteX1-283" fmla="*/ 333729 w 601519"/>
                <a:gd name="connsiteY1-284" fmla="*/ 342012 h 480623"/>
                <a:gd name="connsiteX2-285" fmla="*/ 245500 w 601519"/>
                <a:gd name="connsiteY2-286" fmla="*/ 288068 h 480623"/>
                <a:gd name="connsiteX3-287" fmla="*/ 316851 w 601519"/>
                <a:gd name="connsiteY3-288" fmla="*/ 417536 h 480623"/>
                <a:gd name="connsiteX4-289" fmla="*/ 601519 w 601519"/>
                <a:gd name="connsiteY4-290" fmla="*/ 0 h 480623"/>
                <a:gd name="connsiteX0-291" fmla="*/ 0 w 601519"/>
                <a:gd name="connsiteY0-292" fmla="*/ 480278 h 480766"/>
                <a:gd name="connsiteX1-293" fmla="*/ 333729 w 601519"/>
                <a:gd name="connsiteY1-294" fmla="*/ 342012 h 480766"/>
                <a:gd name="connsiteX2-295" fmla="*/ 245500 w 601519"/>
                <a:gd name="connsiteY2-296" fmla="*/ 288068 h 480766"/>
                <a:gd name="connsiteX3-297" fmla="*/ 316851 w 601519"/>
                <a:gd name="connsiteY3-298" fmla="*/ 417536 h 480766"/>
                <a:gd name="connsiteX4-299" fmla="*/ 601519 w 601519"/>
                <a:gd name="connsiteY4-300" fmla="*/ 0 h 480766"/>
                <a:gd name="connsiteX0-301" fmla="*/ 0 w 601519"/>
                <a:gd name="connsiteY0-302" fmla="*/ 480278 h 480614"/>
                <a:gd name="connsiteX1-303" fmla="*/ 333729 w 601519"/>
                <a:gd name="connsiteY1-304" fmla="*/ 342012 h 480614"/>
                <a:gd name="connsiteX2-305" fmla="*/ 230262 w 601519"/>
                <a:gd name="connsiteY2-306" fmla="*/ 308728 h 480614"/>
                <a:gd name="connsiteX3-307" fmla="*/ 316851 w 601519"/>
                <a:gd name="connsiteY3-308" fmla="*/ 417536 h 480614"/>
                <a:gd name="connsiteX4-309" fmla="*/ 601519 w 601519"/>
                <a:gd name="connsiteY4-310" fmla="*/ 0 h 480614"/>
                <a:gd name="connsiteX0-311" fmla="*/ 0 w 601519"/>
                <a:gd name="connsiteY0-312" fmla="*/ 480278 h 480756"/>
                <a:gd name="connsiteX1-313" fmla="*/ 333729 w 601519"/>
                <a:gd name="connsiteY1-314" fmla="*/ 342012 h 480756"/>
                <a:gd name="connsiteX2-315" fmla="*/ 230262 w 601519"/>
                <a:gd name="connsiteY2-316" fmla="*/ 308728 h 480756"/>
                <a:gd name="connsiteX3-317" fmla="*/ 316851 w 601519"/>
                <a:gd name="connsiteY3-318" fmla="*/ 417536 h 480756"/>
                <a:gd name="connsiteX4-319" fmla="*/ 601519 w 601519"/>
                <a:gd name="connsiteY4-320" fmla="*/ 0 h 480756"/>
                <a:gd name="connsiteX0-321" fmla="*/ 0 w 601519"/>
                <a:gd name="connsiteY0-322" fmla="*/ 480278 h 480608"/>
                <a:gd name="connsiteX1-323" fmla="*/ 333729 w 601519"/>
                <a:gd name="connsiteY1-324" fmla="*/ 342012 h 480608"/>
                <a:gd name="connsiteX2-325" fmla="*/ 218865 w 601519"/>
                <a:gd name="connsiteY2-326" fmla="*/ 321515 h 480608"/>
                <a:gd name="connsiteX3-327" fmla="*/ 316851 w 601519"/>
                <a:gd name="connsiteY3-328" fmla="*/ 417536 h 480608"/>
                <a:gd name="connsiteX4-329" fmla="*/ 601519 w 601519"/>
                <a:gd name="connsiteY4-330" fmla="*/ 0 h 480608"/>
                <a:gd name="connsiteX0-331" fmla="*/ 0 w 601519"/>
                <a:gd name="connsiteY0-332" fmla="*/ 480278 h 480738"/>
                <a:gd name="connsiteX1-333" fmla="*/ 333729 w 601519"/>
                <a:gd name="connsiteY1-334" fmla="*/ 342012 h 480738"/>
                <a:gd name="connsiteX2-335" fmla="*/ 218865 w 601519"/>
                <a:gd name="connsiteY2-336" fmla="*/ 321515 h 480738"/>
                <a:gd name="connsiteX3-337" fmla="*/ 316851 w 601519"/>
                <a:gd name="connsiteY3-338" fmla="*/ 417536 h 480738"/>
                <a:gd name="connsiteX4-339" fmla="*/ 601519 w 601519"/>
                <a:gd name="connsiteY4-340" fmla="*/ 0 h 480738"/>
                <a:gd name="connsiteX0-341" fmla="*/ 0 w 601519"/>
                <a:gd name="connsiteY0-342" fmla="*/ 480278 h 480738"/>
                <a:gd name="connsiteX1-343" fmla="*/ 333729 w 601519"/>
                <a:gd name="connsiteY1-344" fmla="*/ 342012 h 480738"/>
                <a:gd name="connsiteX2-345" fmla="*/ 218865 w 601519"/>
                <a:gd name="connsiteY2-346" fmla="*/ 321515 h 480738"/>
                <a:gd name="connsiteX3-347" fmla="*/ 371578 w 601519"/>
                <a:gd name="connsiteY3-348" fmla="*/ 405244 h 480738"/>
                <a:gd name="connsiteX4-349" fmla="*/ 601519 w 601519"/>
                <a:gd name="connsiteY4-350" fmla="*/ 0 h 480738"/>
                <a:gd name="connsiteX0-351" fmla="*/ 0 w 601519"/>
                <a:gd name="connsiteY0-352" fmla="*/ 480278 h 480738"/>
                <a:gd name="connsiteX1-353" fmla="*/ 333729 w 601519"/>
                <a:gd name="connsiteY1-354" fmla="*/ 342012 h 480738"/>
                <a:gd name="connsiteX2-355" fmla="*/ 218865 w 601519"/>
                <a:gd name="connsiteY2-356" fmla="*/ 321515 h 480738"/>
                <a:gd name="connsiteX3-357" fmla="*/ 371578 w 601519"/>
                <a:gd name="connsiteY3-358" fmla="*/ 405244 h 480738"/>
                <a:gd name="connsiteX4-359" fmla="*/ 601519 w 601519"/>
                <a:gd name="connsiteY4-360" fmla="*/ 0 h 480738"/>
                <a:gd name="connsiteX0-361" fmla="*/ 0 w 601519"/>
                <a:gd name="connsiteY0-362" fmla="*/ 480278 h 480738"/>
                <a:gd name="connsiteX1-363" fmla="*/ 333729 w 601519"/>
                <a:gd name="connsiteY1-364" fmla="*/ 342012 h 480738"/>
                <a:gd name="connsiteX2-365" fmla="*/ 218865 w 601519"/>
                <a:gd name="connsiteY2-366" fmla="*/ 321515 h 480738"/>
                <a:gd name="connsiteX3-367" fmla="*/ 371578 w 601519"/>
                <a:gd name="connsiteY3-368" fmla="*/ 405244 h 480738"/>
                <a:gd name="connsiteX4-369" fmla="*/ 601519 w 601519"/>
                <a:gd name="connsiteY4-370" fmla="*/ 0 h 480738"/>
                <a:gd name="connsiteX0-371" fmla="*/ 0 w 601519"/>
                <a:gd name="connsiteY0-372" fmla="*/ 480278 h 480738"/>
                <a:gd name="connsiteX1-373" fmla="*/ 333729 w 601519"/>
                <a:gd name="connsiteY1-374" fmla="*/ 342012 h 480738"/>
                <a:gd name="connsiteX2-375" fmla="*/ 218865 w 601519"/>
                <a:gd name="connsiteY2-376" fmla="*/ 321515 h 480738"/>
                <a:gd name="connsiteX3-377" fmla="*/ 371578 w 601519"/>
                <a:gd name="connsiteY3-378" fmla="*/ 405244 h 480738"/>
                <a:gd name="connsiteX4-379" fmla="*/ 601519 w 601519"/>
                <a:gd name="connsiteY4-380" fmla="*/ 0 h 480738"/>
                <a:gd name="connsiteX0-381" fmla="*/ 0 w 643707"/>
                <a:gd name="connsiteY0-382" fmla="*/ 525633 h 525886"/>
                <a:gd name="connsiteX1-383" fmla="*/ 375917 w 643707"/>
                <a:gd name="connsiteY1-384" fmla="*/ 342012 h 525886"/>
                <a:gd name="connsiteX2-385" fmla="*/ 261053 w 643707"/>
                <a:gd name="connsiteY2-386" fmla="*/ 321515 h 525886"/>
                <a:gd name="connsiteX3-387" fmla="*/ 413766 w 643707"/>
                <a:gd name="connsiteY3-388" fmla="*/ 405244 h 525886"/>
                <a:gd name="connsiteX4-389" fmla="*/ 643707 w 643707"/>
                <a:gd name="connsiteY4-390" fmla="*/ 0 h 525886"/>
                <a:gd name="connsiteX0-391" fmla="*/ 0 w 643707"/>
                <a:gd name="connsiteY0-392" fmla="*/ 525633 h 525942"/>
                <a:gd name="connsiteX1-393" fmla="*/ 375917 w 643707"/>
                <a:gd name="connsiteY1-394" fmla="*/ 342012 h 525942"/>
                <a:gd name="connsiteX2-395" fmla="*/ 261053 w 643707"/>
                <a:gd name="connsiteY2-396" fmla="*/ 321515 h 525942"/>
                <a:gd name="connsiteX3-397" fmla="*/ 413766 w 643707"/>
                <a:gd name="connsiteY3-398" fmla="*/ 405244 h 525942"/>
                <a:gd name="connsiteX4-399" fmla="*/ 643707 w 643707"/>
                <a:gd name="connsiteY4-400" fmla="*/ 0 h 5259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43707" h="525942">
                  <a:moveTo>
                    <a:pt x="0" y="525633"/>
                  </a:moveTo>
                  <a:cubicBezTo>
                    <a:pt x="161319" y="533039"/>
                    <a:pt x="369572" y="405626"/>
                    <a:pt x="375917" y="342012"/>
                  </a:cubicBezTo>
                  <a:cubicBezTo>
                    <a:pt x="382262" y="278398"/>
                    <a:pt x="300966" y="277335"/>
                    <a:pt x="261053" y="321515"/>
                  </a:cubicBezTo>
                  <a:cubicBezTo>
                    <a:pt x="221140" y="365695"/>
                    <a:pt x="285064" y="488507"/>
                    <a:pt x="413766" y="405244"/>
                  </a:cubicBezTo>
                  <a:cubicBezTo>
                    <a:pt x="542468" y="321981"/>
                    <a:pt x="643707" y="0"/>
                    <a:pt x="643707" y="0"/>
                  </a:cubicBez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80005" y="2495550"/>
            <a:ext cx="745236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中国多特殊天气</a:t>
            </a:r>
            <a:endParaRPr lang="zh-CN" altLang="en-US" sz="80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-14948"/>
            <a:ext cx="12201525" cy="1962150"/>
          </a:xfrm>
          <a:prstGeom prst="rect">
            <a:avLst/>
          </a:prstGeom>
        </p:spPr>
      </p:pic>
      <p:sp>
        <p:nvSpPr>
          <p:cNvPr id="7" name="WordArt 5"/>
          <p:cNvSpPr>
            <a:spLocks noChangeArrowheads="1" noChangeShapeType="1"/>
          </p:cNvSpPr>
          <p:nvPr/>
        </p:nvSpPr>
        <p:spPr bwMode="auto">
          <a:xfrm>
            <a:off x="9867903" y="386740"/>
            <a:ext cx="1048626" cy="404446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dirty="0" smtClean="0">
                <a:ln w="9525">
                  <a:solidFill>
                    <a:schemeClr val="bg1"/>
                  </a:solidFill>
                  <a:round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寒潮</a:t>
            </a:r>
            <a:endParaRPr lang="zh-CN" altLang="en-US" sz="3600" dirty="0">
              <a:ln w="9525">
                <a:solidFill>
                  <a:schemeClr val="bg1"/>
                </a:solidFill>
                <a:round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4005" y="598805"/>
            <a:ext cx="47885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、什么是寒潮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？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5" y="1138555"/>
            <a:ext cx="42602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大范围的强冷空气活动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04495" y="1851025"/>
            <a:ext cx="4714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、寒潮的发生时间：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42385" y="1851025"/>
            <a:ext cx="18903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冬半年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80365" y="2813050"/>
            <a:ext cx="47390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、寒潮的天气特征：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04495" y="3335020"/>
            <a:ext cx="50095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急剧降温、大风、雨雪天气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170" name="Group 2"/>
          <p:cNvGrpSpPr/>
          <p:nvPr/>
        </p:nvGrpSpPr>
        <p:grpSpPr bwMode="auto">
          <a:xfrm>
            <a:off x="5082401" y="1138408"/>
            <a:ext cx="6686550" cy="5676901"/>
            <a:chOff x="141" y="0"/>
            <a:chExt cx="4037" cy="3576"/>
          </a:xfrm>
        </p:grpSpPr>
        <p:pic>
          <p:nvPicPr>
            <p:cNvPr id="7171" name="Picture 3" descr="2013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38" r="9024" b="12398"/>
            <a:stretch>
              <a:fillRect/>
            </a:stretch>
          </p:blipFill>
          <p:spPr bwMode="auto">
            <a:xfrm>
              <a:off x="141" y="0"/>
              <a:ext cx="4037" cy="3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72" name="Text Box 4"/>
            <p:cNvSpPr txBox="1">
              <a:spLocks noChangeArrowheads="1"/>
            </p:cNvSpPr>
            <p:nvPr/>
          </p:nvSpPr>
          <p:spPr bwMode="auto">
            <a:xfrm>
              <a:off x="988" y="3246"/>
              <a:ext cx="2646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p>
              <a:pPr algn="ctr"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侵入中国的寒潮路径示意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294005" y="4117975"/>
            <a:ext cx="33762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、寒潮的影响范围</a:t>
            </a:r>
            <a:r>
              <a:rPr lang="zh-CN" altLang="en-US" sz="2800" b="1"/>
              <a:t>：</a:t>
            </a:r>
            <a:endParaRPr lang="zh-CN" altLang="en-US" sz="2800" b="1"/>
          </a:p>
        </p:txBody>
      </p:sp>
      <p:sp>
        <p:nvSpPr>
          <p:cNvPr id="14" name="文本框 13"/>
          <p:cNvSpPr txBox="1"/>
          <p:nvPr/>
        </p:nvSpPr>
        <p:spPr>
          <a:xfrm>
            <a:off x="3811270" y="3902075"/>
            <a:ext cx="195199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我国大部分地区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2430" y="5084445"/>
            <a:ext cx="51689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、我国寒潮影响小的地区：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66090" y="5710555"/>
            <a:ext cx="498475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青藏高原、云贵高原、四川盆地、华南沿海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51b64d1aec9938c85ca04a86a60397bb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92"/>
          <a:stretch>
            <a:fillRect/>
          </a:stretch>
        </p:blipFill>
        <p:spPr bwMode="auto">
          <a:xfrm rot="420000">
            <a:off x="5936688" y="2045431"/>
            <a:ext cx="6161649" cy="4621237"/>
          </a:xfrm>
          <a:prstGeom prst="rect">
            <a:avLst/>
          </a:prstGeom>
          <a:solidFill>
            <a:srgbClr val="FFFFFF">
              <a:shade val="85000"/>
            </a:srgbClr>
          </a:solidFill>
          <a:ln w="57150">
            <a:solidFill>
              <a:schemeClr val="bg1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0510" y="58712"/>
            <a:ext cx="12201525" cy="1962150"/>
          </a:xfrm>
          <a:prstGeom prst="rect">
            <a:avLst/>
          </a:prstGeom>
        </p:spPr>
      </p:pic>
      <p:sp>
        <p:nvSpPr>
          <p:cNvPr id="7" name="WordArt 5"/>
          <p:cNvSpPr>
            <a:spLocks noChangeArrowheads="1" noChangeShapeType="1"/>
          </p:cNvSpPr>
          <p:nvPr/>
        </p:nvSpPr>
        <p:spPr bwMode="auto">
          <a:xfrm>
            <a:off x="10210800" y="415000"/>
            <a:ext cx="992355" cy="485334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4800" dirty="0" smtClean="0">
                <a:ln w="9525">
                  <a:solidFill>
                    <a:schemeClr val="bg1"/>
                  </a:solidFill>
                  <a:round/>
                </a:ln>
                <a:solidFill>
                  <a:schemeClr val="bg1"/>
                </a:solidFill>
                <a:latin typeface="宋体" panose="02010600030101010101" pitchFamily="2" charset="-122"/>
              </a:rPr>
              <a:t>梅雨</a:t>
            </a:r>
            <a:endParaRPr lang="zh-CN" altLang="en-US" sz="4800" dirty="0" smtClean="0">
              <a:ln w="9525">
                <a:solidFill>
                  <a:schemeClr val="bg1"/>
                </a:solidFill>
                <a:round/>
              </a:ln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04650" y="1816088"/>
            <a:ext cx="15544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梅雨</a:t>
            </a:r>
            <a:endParaRPr lang="zh-CN" altLang="en-US" sz="5400" b="1" dirty="0" smtClean="0">
              <a:ln w="1016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2410" y="650240"/>
            <a:ext cx="5021580" cy="4831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altLang="zh-CN" sz="2800" b="1"/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、梅雨的发生时间：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/>
          </a:p>
          <a:p>
            <a:endParaRPr lang="en-US" altLang="zh-CN" sz="2800" b="1"/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、梅雨的影响地区：</a:t>
            </a:r>
            <a:endParaRPr lang="zh-CN" altLang="en-US" sz="2800" b="1"/>
          </a:p>
          <a:p>
            <a:endParaRPr lang="zh-CN" altLang="en-US" sz="2800" b="1"/>
          </a:p>
          <a:p>
            <a:endParaRPr lang="zh-CN" altLang="en-US" sz="2800" b="1"/>
          </a:p>
          <a:p>
            <a:endParaRPr lang="zh-CN" altLang="en-US" sz="2800" b="1"/>
          </a:p>
          <a:p>
            <a:endParaRPr lang="en-US" altLang="zh-CN" sz="2800" b="1"/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、梅雨的天气特征：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20115" y="1498600"/>
            <a:ext cx="2639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夏初，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51815" y="3376295"/>
            <a:ext cx="31800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江淮地区和长江中下游地区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6070" y="5481320"/>
            <a:ext cx="34258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长时间的连续降雨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9" name="Picture 5" descr="2013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392" y="1165700"/>
            <a:ext cx="6192963" cy="5483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WordArt 5"/>
          <p:cNvSpPr>
            <a:spLocks noChangeArrowheads="1" noChangeShapeType="1"/>
          </p:cNvSpPr>
          <p:nvPr/>
        </p:nvSpPr>
        <p:spPr bwMode="auto">
          <a:xfrm>
            <a:off x="10210800" y="415000"/>
            <a:ext cx="992355" cy="485334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dirty="0" smtClean="0">
                <a:ln w="9525">
                  <a:solidFill>
                    <a:schemeClr val="bg1"/>
                  </a:solidFill>
                  <a:round/>
                </a:ln>
                <a:solidFill>
                  <a:schemeClr val="bg1"/>
                </a:solidFill>
                <a:latin typeface="宋体" panose="02010600030101010101" pitchFamily="2" charset="-122"/>
              </a:rPr>
              <a:t>台风</a:t>
            </a:r>
            <a:endParaRPr lang="zh-CN" altLang="en-US" sz="3600" b="1" dirty="0">
              <a:ln w="9525">
                <a:solidFill>
                  <a:schemeClr val="bg1"/>
                </a:solidFill>
                <a:round/>
              </a:ln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8770" y="352425"/>
            <a:ext cx="544131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、台风的天气特征：</a:t>
            </a:r>
            <a:endParaRPr lang="zh-CN" altLang="en-US" sz="2800" b="1"/>
          </a:p>
          <a:p>
            <a:endParaRPr lang="zh-CN" altLang="en-US" sz="2800" b="1"/>
          </a:p>
          <a:p>
            <a:endParaRPr lang="zh-CN" altLang="en-US" sz="2800" b="1"/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、台风的影响地区：</a:t>
            </a:r>
            <a:endParaRPr lang="zh-CN" altLang="en-US" sz="2800" b="1"/>
          </a:p>
          <a:p>
            <a:endParaRPr lang="zh-CN" altLang="en-US" sz="2800" b="1"/>
          </a:p>
          <a:p>
            <a:endParaRPr lang="zh-CN" altLang="en-US" sz="2800" b="1"/>
          </a:p>
          <a:p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、台风的发生时间</a:t>
            </a:r>
            <a:endParaRPr lang="zh-CN" altLang="en-US" sz="2800" b="1"/>
          </a:p>
          <a:p>
            <a:endParaRPr lang="zh-CN" altLang="en-US" sz="2800" b="1"/>
          </a:p>
          <a:p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、台风带来的有利方面：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95020" y="900430"/>
            <a:ext cx="28117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狂风、暴雨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1815" y="2129790"/>
            <a:ext cx="461645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东南沿海：广东、广西、台湾、海南、福建、浙江等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51815" y="5614670"/>
            <a:ext cx="438404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带来的降水可以缓解部分地区的旱情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1815" y="4253230"/>
            <a:ext cx="30327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夏秋季，</a:t>
            </a:r>
            <a:r>
              <a:rPr lang="en-US" altLang="zh-CN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月最多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12格尔木沙尘暴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60000">
            <a:off x="4630420" y="1934210"/>
            <a:ext cx="7435850" cy="4812665"/>
          </a:xfrm>
          <a:prstGeom prst="rect">
            <a:avLst/>
          </a:prstGeom>
          <a:solidFill>
            <a:srgbClr val="FFFFFF">
              <a:shade val="85000"/>
            </a:srgbClr>
          </a:solidFill>
          <a:ln w="57150">
            <a:solidFill>
              <a:schemeClr val="bg1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2294" name="Text Box 6"/>
          <p:cNvSpPr txBox="1">
            <a:spLocks noChangeArrowheads="1"/>
          </p:cNvSpPr>
          <p:nvPr/>
        </p:nvSpPr>
        <p:spPr bwMode="auto">
          <a:xfrm>
            <a:off x="-22860" y="242570"/>
            <a:ext cx="9128760" cy="50412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、什么是沙尘暴？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、沙尘暴的发生地区：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、沙尘暴的发生环境：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WordArt 5"/>
          <p:cNvSpPr>
            <a:spLocks noChangeArrowheads="1" noChangeShapeType="1"/>
          </p:cNvSpPr>
          <p:nvPr/>
        </p:nvSpPr>
        <p:spPr bwMode="auto">
          <a:xfrm>
            <a:off x="10043838" y="340116"/>
            <a:ext cx="1477601" cy="485334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dirty="0" smtClean="0">
                <a:ln w="9525">
                  <a:solidFill>
                    <a:schemeClr val="bg1"/>
                  </a:solidFill>
                  <a:round/>
                </a:ln>
                <a:solidFill>
                  <a:schemeClr val="bg1"/>
                </a:solidFill>
                <a:latin typeface="宋体" panose="02010600030101010101" pitchFamily="2" charset="-122"/>
              </a:rPr>
              <a:t>沙尘暴</a:t>
            </a:r>
            <a:endParaRPr lang="zh-CN" altLang="en-US" sz="3600" b="1" dirty="0">
              <a:ln w="9525">
                <a:solidFill>
                  <a:schemeClr val="bg1"/>
                </a:solidFill>
                <a:round/>
              </a:ln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495468" y="2193154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沙尘暴</a:t>
            </a:r>
            <a:endParaRPr lang="zh-CN" altLang="en-US" sz="4000" b="1" dirty="0">
              <a:ln w="1016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9540" y="825500"/>
            <a:ext cx="90608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沙尘暴是指大风扬起地面的沙尘，使空气变得混浊，水平能见距离降低到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千米以下的现象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zh-CN" altLang="en-US" sz="24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0045" y="2760980"/>
            <a:ext cx="37204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我国北方和西北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9540" y="4129405"/>
            <a:ext cx="41814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植被稀少，沙质土壤多，大风频繁、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天气干旱。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-22860" y="5460365"/>
            <a:ext cx="4231005" cy="9042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、沙尘暴的发生时间：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8950" y="5967095"/>
            <a:ext cx="34620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春季，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月份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20056231131551057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80"/>
          <a:stretch>
            <a:fillRect/>
          </a:stretch>
        </p:blipFill>
        <p:spPr bwMode="auto">
          <a:xfrm rot="360000">
            <a:off x="5996601" y="2060716"/>
            <a:ext cx="6093193" cy="4569895"/>
          </a:xfrm>
          <a:prstGeom prst="rect">
            <a:avLst/>
          </a:prstGeom>
          <a:solidFill>
            <a:srgbClr val="FFFFFF">
              <a:shade val="85000"/>
            </a:srgbClr>
          </a:solidFill>
          <a:ln w="57150">
            <a:solidFill>
              <a:schemeClr val="bg1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490" y="-69558"/>
            <a:ext cx="12201525" cy="19621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953500" y="245209"/>
            <a:ext cx="24905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多气象灾害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15" name="Text Box 3"/>
          <p:cNvSpPr txBox="1">
            <a:spLocks noChangeArrowheads="1"/>
          </p:cNvSpPr>
          <p:nvPr/>
        </p:nvSpPr>
        <p:spPr bwMode="auto">
          <a:xfrm>
            <a:off x="240397" y="638318"/>
            <a:ext cx="7772400" cy="1030603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>
              <a:lnSpc>
                <a:spcPts val="3800"/>
              </a:lnSpc>
              <a:buFont typeface="Arial" panose="020B0604020202020204" pitchFamily="34" charset="0"/>
              <a:buNone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中国是气象灾害严重的国家，主要气象灾害有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洪涝、干旱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、寒潮、梅雨、台风、沙尘暴等。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98107" y="2052602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洪涝</a:t>
            </a:r>
            <a:endParaRPr lang="zh-CN" altLang="en-US" sz="4000" b="1" dirty="0">
              <a:ln w="10160">
                <a:solidFill>
                  <a:schemeClr val="accent5"/>
                </a:solidFill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0345" y="1833245"/>
            <a:ext cx="536511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altLang="zh-CN" sz="2800" b="1"/>
          </a:p>
          <a:p>
            <a:endParaRPr lang="en-US" altLang="zh-CN" sz="2800" b="1"/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、洪涝的多发季节：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/>
          </a:p>
          <a:p>
            <a:endParaRPr lang="en-US" altLang="zh-CN" sz="2800" b="1"/>
          </a:p>
          <a:p>
            <a:endParaRPr lang="en-US" altLang="zh-CN" sz="2800" b="1"/>
          </a:p>
          <a:p>
            <a:endParaRPr lang="en-US" altLang="zh-CN" sz="2800" b="1"/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、洪涝的多发地区：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800" b="1"/>
          </a:p>
          <a:p>
            <a:endParaRPr lang="en-US" altLang="zh-CN" sz="2800" b="1"/>
          </a:p>
          <a:p>
            <a:endParaRPr lang="zh-CN" altLang="en-US" sz="2800" b="1"/>
          </a:p>
        </p:txBody>
      </p:sp>
      <p:sp>
        <p:nvSpPr>
          <p:cNvPr id="5" name="文本框 4"/>
          <p:cNvSpPr txBox="1"/>
          <p:nvPr/>
        </p:nvSpPr>
        <p:spPr>
          <a:xfrm>
            <a:off x="1042670" y="3168015"/>
            <a:ext cx="1572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夏秋季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1180" y="5689600"/>
            <a:ext cx="37941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我国东部平原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6054777_170507229000_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92"/>
          <a:stretch>
            <a:fillRect/>
          </a:stretch>
        </p:blipFill>
        <p:spPr bwMode="auto">
          <a:xfrm>
            <a:off x="5270491" y="1648135"/>
            <a:ext cx="6925883" cy="51944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5054827" y="1892582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干旱</a:t>
            </a:r>
            <a:endParaRPr lang="zh-CN" altLang="en-US" sz="4000" b="1" dirty="0">
              <a:ln w="10160">
                <a:solidFill>
                  <a:schemeClr val="tx1"/>
                </a:solidFill>
                <a:prstDash val="solid"/>
              </a:ln>
              <a:solidFill>
                <a:srgbClr val="FFFF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2870" y="628015"/>
            <a:ext cx="4824730" cy="47605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、对中国农业生产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影响最大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、最常见且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分布范围最广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的一种自然灾害是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___________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、我国有哪些严重的干旱？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、我国旱涝灾害多发的原因：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15000"/>
              </a:lnSpc>
              <a:buFont typeface="Arial" panose="020B0604020202020204" pitchFamily="34" charset="0"/>
              <a:buNone/>
            </a:pP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76300" y="1487805"/>
            <a:ext cx="15836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干旱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-120650" y="2952750"/>
            <a:ext cx="728091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）伏旱：长江中下游地区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</a:t>
            </a:r>
            <a:r>
              <a:rPr lang="en-US" altLang="zh-CN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月的干旱</a:t>
            </a:r>
            <a:r>
              <a:rPr lang="en-US" altLang="zh-CN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endParaRPr lang="zh-CN" altLang="en-US" sz="2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）春旱：华北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2870" y="4942205"/>
            <a:ext cx="446849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）夏季风不稳定导致降水时空分布不均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）台风带来的降水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62199" name="表格 262198"/>
          <p:cNvGraphicFramePr/>
          <p:nvPr/>
        </p:nvGraphicFramePr>
        <p:xfrm>
          <a:off x="216535" y="192405"/>
          <a:ext cx="11836400" cy="6377305"/>
        </p:xfrm>
        <a:graphic>
          <a:graphicData uri="http://schemas.openxmlformats.org/drawingml/2006/table">
            <a:tbl>
              <a:tblPr/>
              <a:tblGrid>
                <a:gridCol w="1972945"/>
                <a:gridCol w="3539490"/>
                <a:gridCol w="2633980"/>
                <a:gridCol w="3689985"/>
              </a:tblGrid>
              <a:tr h="68961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特殊天气</a:t>
                      </a: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         </a:t>
                      </a:r>
                      <a:r>
                        <a:rPr lang="zh-CN" altLang="en-US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天气特征</a:t>
                      </a: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     </a:t>
                      </a:r>
                      <a:r>
                        <a:rPr lang="zh-CN" altLang="en-US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发生时间</a:t>
                      </a: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          </a:t>
                      </a:r>
                      <a:r>
                        <a:rPr lang="zh-CN" altLang="en-US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影响地区</a:t>
                      </a: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7922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zh-CN" altLang="en-US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    寒潮</a:t>
                      </a: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6558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zh-CN" altLang="en-US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    梅雨</a:t>
                      </a: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779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   </a:t>
                      </a:r>
                      <a:endParaRPr lang="en-US" altLang="zh-CN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en-US" altLang="zh-CN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   </a:t>
                      </a:r>
                      <a:r>
                        <a:rPr lang="zh-CN" altLang="en-US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台风</a:t>
                      </a: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6494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 </a:t>
                      </a:r>
                      <a:endParaRPr lang="en-US" altLang="zh-CN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en-US" altLang="zh-CN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  </a:t>
                      </a:r>
                      <a:r>
                        <a:rPr lang="zh-CN" altLang="en-US" b="1" dirty="0">
                          <a:effectLst>
                            <a:outerShdw blurRad="38100" dist="38100" dir="2700000">
                              <a:srgbClr val="FFFFFF"/>
                            </a:outerShdw>
                          </a:effectLst>
                        </a:rPr>
                        <a:t>沙尘暴</a:t>
                      </a: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endParaRPr lang="zh-CN" altLang="en-US" b="1" dirty="0">
                        <a:effectLst>
                          <a:outerShdw blurRad="38100" dist="38100" dir="2700000">
                            <a:srgbClr val="FFFFFF"/>
                          </a:outerShdw>
                        </a:effectLst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2297430" y="1156335"/>
            <a:ext cx="31026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急剧降温、大风、雨雪天气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216650" y="1156335"/>
            <a:ext cx="1494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冬半年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746490" y="1104900"/>
            <a:ext cx="30257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我国大部分地区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53005" y="2675255"/>
            <a:ext cx="33826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长时间连续降雨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38215" y="2611755"/>
            <a:ext cx="2016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夏初（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月）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746490" y="2521585"/>
            <a:ext cx="34340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江淮地区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长江中下游地区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401570" y="4015740"/>
            <a:ext cx="28213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狂风、暴雨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82945" y="3900805"/>
            <a:ext cx="237426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夏秋（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月居多）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846820" y="4003040"/>
            <a:ext cx="29260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我国东南沿海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259330" y="5420360"/>
            <a:ext cx="34086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大风扬气沙尘，空气混浊，能见度低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331585" y="5522595"/>
            <a:ext cx="19278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春季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566150" y="5522595"/>
            <a:ext cx="34867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我国北方和西北地区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5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7465" y="64770"/>
            <a:ext cx="8451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一、填空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-57785" y="2580640"/>
            <a:ext cx="120383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________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是对我国影响最大的气象灾害。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170" y="658495"/>
            <a:ext cx="120897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、冬半年影响我国的气象灾害是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_________,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沙尘暴影响我国的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地区。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7465" y="1717675"/>
            <a:ext cx="121424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、梅雨的发生时间是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，影响地区是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地区和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地区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3835" y="3274695"/>
            <a:ext cx="5400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66370" y="3480435"/>
            <a:ext cx="54000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二、选择题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0170" y="4194175"/>
            <a:ext cx="120897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4.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下列地区最容易受台风影响的是    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(         )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A.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赣、湘            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B.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川、滇        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C.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桂、粤          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D.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贵、琼  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66370" y="5560695"/>
            <a:ext cx="115023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下列地区，寒潮影响最大的是       （          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A.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云贵高原        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四川盆地          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东北平原            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D.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华南沿海</a:t>
            </a:r>
            <a:endParaRPr lang="zh-CN" altLang="en-US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334645" y="1202055"/>
            <a:ext cx="9462135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8800" b="1">
                <a:solidFill>
                  <a:srgbClr val="0000FF"/>
                </a:solidFill>
                <a:latin typeface="华文隶书" panose="02010800040101010101" charset="-122"/>
                <a:ea typeface="华文隶书" panose="02010800040101010101" charset="-122"/>
                <a:cs typeface="华文隶书" panose="02010800040101010101" charset="-122"/>
              </a:rPr>
              <a:t>            </a:t>
            </a:r>
            <a:r>
              <a:rPr lang="zh-CN" altLang="en-US" sz="8800" b="1">
                <a:solidFill>
                  <a:srgbClr val="FFFF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 </a:t>
            </a:r>
            <a:endParaRPr lang="zh-CN" altLang="en-US" sz="8800" b="1">
              <a:solidFill>
                <a:srgbClr val="FFFF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r>
              <a:rPr lang="zh-CN" altLang="en-US" sz="8800" b="1">
                <a:solidFill>
                  <a:srgbClr val="FFFF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   中国的气候</a:t>
            </a:r>
            <a:endParaRPr lang="zh-CN" altLang="en-US" sz="8800" b="1">
              <a:solidFill>
                <a:srgbClr val="FFFF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940" y="50800"/>
            <a:ext cx="15176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solidFill>
                  <a:srgbClr val="FFFF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  <a:sym typeface="+mn-ea"/>
              </a:rPr>
              <a:t>复习</a:t>
            </a:r>
            <a:endParaRPr lang="zh-CN" altLang="en-US" sz="4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2"/>
          <p:cNvSpPr txBox="1">
            <a:spLocks noChangeArrowheads="1"/>
          </p:cNvSpPr>
          <p:nvPr/>
        </p:nvSpPr>
        <p:spPr bwMode="auto">
          <a:xfrm>
            <a:off x="1034320" y="1642329"/>
            <a:ext cx="9938479" cy="508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  <a:spcAft>
                <a:spcPct val="25000"/>
              </a:spcAft>
            </a:pP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sz="2800" b="1" dirty="0">
                <a:solidFill>
                  <a:srgbClr val="FF0066"/>
                </a:solidFill>
                <a:latin typeface="Calibri" panose="020F0502020204030204" charset="0"/>
                <a:ea typeface="微软雅黑" panose="020B0503020204020204" pitchFamily="34" charset="-122"/>
              </a:rPr>
              <a:t>①</a:t>
            </a:r>
            <a:r>
              <a:rPr lang="zh-CN" altLang="en-US" sz="28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我国南北跨纬度大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，冬季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北方地区正午太阳高度比南方低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白昼短，得到的光热少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。同时，北方地区邻近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冬季风的源地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800" b="1" dirty="0">
                <a:solidFill>
                  <a:srgbClr val="FF0066"/>
                </a:solidFill>
                <a:latin typeface="Calibri" panose="020F0502020204030204" charset="0"/>
                <a:ea typeface="微软雅黑" panose="020B0503020204020204" pitchFamily="34" charset="-122"/>
              </a:rPr>
              <a:t>②</a:t>
            </a:r>
            <a:r>
              <a:rPr lang="zh-CN" altLang="en-US" sz="28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寒冷的冬季风加剧了北方的严寒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</a:pP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而冬季风到达南方时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受山脉阻挡，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风力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大大减弱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。因此，黑龙江省北部冬季低温可达 </a:t>
            </a:r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-30~ -40 ℃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，滴水成冰，大地白雪皑皑；而海南省冬季平均气温在</a:t>
            </a:r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 ℃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左右，气候暖热，到处绿树成荫。 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8760" y="418783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阅读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86380" y="1065530"/>
            <a:ext cx="59778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中国冬季南北温差大的原因</a:t>
            </a:r>
            <a:endParaRPr lang="zh-CN" altLang="en-US" sz="36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 bldLvl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5" r="6114" b="11229"/>
          <a:stretch>
            <a:fillRect/>
          </a:stretch>
        </p:blipFill>
        <p:spPr bwMode="auto">
          <a:xfrm>
            <a:off x="0" y="676275"/>
            <a:ext cx="7489825" cy="5861050"/>
          </a:xfrm>
          <a:prstGeom prst="rect">
            <a:avLst/>
          </a:prstGeom>
          <a:noFill/>
          <a:ln>
            <a:noFill/>
          </a:ln>
        </p:spPr>
      </p:pic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5685753" y="3532515"/>
            <a:ext cx="1842171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0℃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等温线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48" name="Text Box 4"/>
          <p:cNvSpPr txBox="1">
            <a:spLocks noChangeArrowheads="1"/>
          </p:cNvSpPr>
          <p:nvPr/>
        </p:nvSpPr>
        <p:spPr bwMode="auto">
          <a:xfrm>
            <a:off x="7846935" y="1229380"/>
            <a:ext cx="4134424" cy="353822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zh-CN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0℃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等温线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，看看它大致与哪些重要的地理事物的分布相符合？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49" name="Text Box 5"/>
          <p:cNvSpPr txBox="1">
            <a:spLocks noChangeArrowheads="1"/>
          </p:cNvSpPr>
          <p:nvPr/>
        </p:nvSpPr>
        <p:spPr bwMode="auto">
          <a:xfrm>
            <a:off x="7920355" y="2833370"/>
            <a:ext cx="4343400" cy="95313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一月</a:t>
            </a:r>
            <a:r>
              <a:rPr lang="en-US" altLang="zh-CN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°等温线大致经过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秦岭</a:t>
            </a:r>
            <a:r>
              <a:rPr lang="zh-CN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淮河</a:t>
            </a: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一线</a:t>
            </a:r>
            <a:endParaRPr lang="zh-CN" altLang="en-US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2" name="Freeform 8"/>
          <p:cNvSpPr/>
          <p:nvPr/>
        </p:nvSpPr>
        <p:spPr bwMode="auto">
          <a:xfrm>
            <a:off x="2168553" y="3786478"/>
            <a:ext cx="3428972" cy="1225433"/>
          </a:xfrm>
          <a:custGeom>
            <a:avLst/>
            <a:gdLst>
              <a:gd name="T0" fmla="*/ 2168 w 2168"/>
              <a:gd name="T1" fmla="*/ 8 h 784"/>
              <a:gd name="T2" fmla="*/ 2072 w 2168"/>
              <a:gd name="T3" fmla="*/ 8 h 784"/>
              <a:gd name="T4" fmla="*/ 2024 w 2168"/>
              <a:gd name="T5" fmla="*/ 56 h 784"/>
              <a:gd name="T6" fmla="*/ 1880 w 2168"/>
              <a:gd name="T7" fmla="*/ 104 h 784"/>
              <a:gd name="T8" fmla="*/ 1784 w 2168"/>
              <a:gd name="T9" fmla="*/ 56 h 784"/>
              <a:gd name="T10" fmla="*/ 1688 w 2168"/>
              <a:gd name="T11" fmla="*/ 56 h 784"/>
              <a:gd name="T12" fmla="*/ 1640 w 2168"/>
              <a:gd name="T13" fmla="*/ 104 h 784"/>
              <a:gd name="T14" fmla="*/ 1448 w 2168"/>
              <a:gd name="T15" fmla="*/ 152 h 784"/>
              <a:gd name="T16" fmla="*/ 1304 w 2168"/>
              <a:gd name="T17" fmla="*/ 152 h 784"/>
              <a:gd name="T18" fmla="*/ 1208 w 2168"/>
              <a:gd name="T19" fmla="*/ 200 h 784"/>
              <a:gd name="T20" fmla="*/ 1112 w 2168"/>
              <a:gd name="T21" fmla="*/ 200 h 784"/>
              <a:gd name="T22" fmla="*/ 1064 w 2168"/>
              <a:gd name="T23" fmla="*/ 152 h 784"/>
              <a:gd name="T24" fmla="*/ 1016 w 2168"/>
              <a:gd name="T25" fmla="*/ 200 h 784"/>
              <a:gd name="T26" fmla="*/ 968 w 2168"/>
              <a:gd name="T27" fmla="*/ 296 h 784"/>
              <a:gd name="T28" fmla="*/ 920 w 2168"/>
              <a:gd name="T29" fmla="*/ 344 h 784"/>
              <a:gd name="T30" fmla="*/ 872 w 2168"/>
              <a:gd name="T31" fmla="*/ 392 h 784"/>
              <a:gd name="T32" fmla="*/ 824 w 2168"/>
              <a:gd name="T33" fmla="*/ 344 h 784"/>
              <a:gd name="T34" fmla="*/ 776 w 2168"/>
              <a:gd name="T35" fmla="*/ 392 h 784"/>
              <a:gd name="T36" fmla="*/ 824 w 2168"/>
              <a:gd name="T37" fmla="*/ 488 h 784"/>
              <a:gd name="T38" fmla="*/ 824 w 2168"/>
              <a:gd name="T39" fmla="*/ 584 h 784"/>
              <a:gd name="T40" fmla="*/ 776 w 2168"/>
              <a:gd name="T41" fmla="*/ 536 h 784"/>
              <a:gd name="T42" fmla="*/ 728 w 2168"/>
              <a:gd name="T43" fmla="*/ 488 h 784"/>
              <a:gd name="T44" fmla="*/ 728 w 2168"/>
              <a:gd name="T45" fmla="*/ 584 h 784"/>
              <a:gd name="T46" fmla="*/ 680 w 2168"/>
              <a:gd name="T47" fmla="*/ 680 h 784"/>
              <a:gd name="T48" fmla="*/ 584 w 2168"/>
              <a:gd name="T49" fmla="*/ 776 h 784"/>
              <a:gd name="T50" fmla="*/ 632 w 2168"/>
              <a:gd name="T51" fmla="*/ 632 h 784"/>
              <a:gd name="T52" fmla="*/ 632 w 2168"/>
              <a:gd name="T53" fmla="*/ 536 h 784"/>
              <a:gd name="T54" fmla="*/ 584 w 2168"/>
              <a:gd name="T55" fmla="*/ 488 h 784"/>
              <a:gd name="T56" fmla="*/ 536 w 2168"/>
              <a:gd name="T57" fmla="*/ 584 h 784"/>
              <a:gd name="T58" fmla="*/ 560 w 2168"/>
              <a:gd name="T59" fmla="*/ 678 h 784"/>
              <a:gd name="T60" fmla="*/ 532 w 2168"/>
              <a:gd name="T61" fmla="*/ 670 h 784"/>
              <a:gd name="T62" fmla="*/ 467 w 2168"/>
              <a:gd name="T63" fmla="*/ 577 h 784"/>
              <a:gd name="T64" fmla="*/ 392 w 2168"/>
              <a:gd name="T65" fmla="*/ 536 h 784"/>
              <a:gd name="T66" fmla="*/ 296 w 2168"/>
              <a:gd name="T67" fmla="*/ 488 h 784"/>
              <a:gd name="T68" fmla="*/ 200 w 2168"/>
              <a:gd name="T69" fmla="*/ 488 h 784"/>
              <a:gd name="T70" fmla="*/ 104 w 2168"/>
              <a:gd name="T71" fmla="*/ 536 h 784"/>
              <a:gd name="T72" fmla="*/ 8 w 2168"/>
              <a:gd name="T73" fmla="*/ 536 h 784"/>
              <a:gd name="T74" fmla="*/ 56 w 2168"/>
              <a:gd name="T75" fmla="*/ 584 h 784"/>
              <a:gd name="T76" fmla="*/ 104 w 2168"/>
              <a:gd name="T77" fmla="*/ 632 h 784"/>
              <a:gd name="T78" fmla="*/ 56 w 2168"/>
              <a:gd name="T79" fmla="*/ 680 h 784"/>
              <a:gd name="T80" fmla="*/ 8 w 2168"/>
              <a:gd name="T81" fmla="*/ 728 h 784"/>
              <a:gd name="connsiteX0" fmla="*/ 9968 w 9968"/>
              <a:gd name="connsiteY0" fmla="*/ 43 h 9846"/>
              <a:gd name="connsiteX1" fmla="*/ 9525 w 9968"/>
              <a:gd name="connsiteY1" fmla="*/ 43 h 9846"/>
              <a:gd name="connsiteX2" fmla="*/ 8999 w 9968"/>
              <a:gd name="connsiteY2" fmla="*/ 414 h 9846"/>
              <a:gd name="connsiteX3" fmla="*/ 8640 w 9968"/>
              <a:gd name="connsiteY3" fmla="*/ 1268 h 9846"/>
              <a:gd name="connsiteX4" fmla="*/ 8197 w 9968"/>
              <a:gd name="connsiteY4" fmla="*/ 655 h 9846"/>
              <a:gd name="connsiteX5" fmla="*/ 7754 w 9968"/>
              <a:gd name="connsiteY5" fmla="*/ 655 h 9846"/>
              <a:gd name="connsiteX6" fmla="*/ 7533 w 9968"/>
              <a:gd name="connsiteY6" fmla="*/ 1268 h 9846"/>
              <a:gd name="connsiteX7" fmla="*/ 6647 w 9968"/>
              <a:gd name="connsiteY7" fmla="*/ 1880 h 9846"/>
              <a:gd name="connsiteX8" fmla="*/ 5983 w 9968"/>
              <a:gd name="connsiteY8" fmla="*/ 1880 h 9846"/>
              <a:gd name="connsiteX9" fmla="*/ 5540 w 9968"/>
              <a:gd name="connsiteY9" fmla="*/ 2492 h 9846"/>
              <a:gd name="connsiteX10" fmla="*/ 5097 w 9968"/>
              <a:gd name="connsiteY10" fmla="*/ 2492 h 9846"/>
              <a:gd name="connsiteX11" fmla="*/ 4876 w 9968"/>
              <a:gd name="connsiteY11" fmla="*/ 1880 h 9846"/>
              <a:gd name="connsiteX12" fmla="*/ 4654 w 9968"/>
              <a:gd name="connsiteY12" fmla="*/ 2492 h 9846"/>
              <a:gd name="connsiteX13" fmla="*/ 4433 w 9968"/>
              <a:gd name="connsiteY13" fmla="*/ 3717 h 9846"/>
              <a:gd name="connsiteX14" fmla="*/ 4212 w 9968"/>
              <a:gd name="connsiteY14" fmla="*/ 4329 h 9846"/>
              <a:gd name="connsiteX15" fmla="*/ 3990 w 9968"/>
              <a:gd name="connsiteY15" fmla="*/ 4941 h 9846"/>
              <a:gd name="connsiteX16" fmla="*/ 3769 w 9968"/>
              <a:gd name="connsiteY16" fmla="*/ 4329 h 9846"/>
              <a:gd name="connsiteX17" fmla="*/ 3547 w 9968"/>
              <a:gd name="connsiteY17" fmla="*/ 4941 h 9846"/>
              <a:gd name="connsiteX18" fmla="*/ 3769 w 9968"/>
              <a:gd name="connsiteY18" fmla="*/ 6165 h 9846"/>
              <a:gd name="connsiteX19" fmla="*/ 3769 w 9968"/>
              <a:gd name="connsiteY19" fmla="*/ 7390 h 9846"/>
              <a:gd name="connsiteX20" fmla="*/ 3547 w 9968"/>
              <a:gd name="connsiteY20" fmla="*/ 6778 h 9846"/>
              <a:gd name="connsiteX21" fmla="*/ 3326 w 9968"/>
              <a:gd name="connsiteY21" fmla="*/ 6165 h 9846"/>
              <a:gd name="connsiteX22" fmla="*/ 3326 w 9968"/>
              <a:gd name="connsiteY22" fmla="*/ 7390 h 9846"/>
              <a:gd name="connsiteX23" fmla="*/ 3105 w 9968"/>
              <a:gd name="connsiteY23" fmla="*/ 8614 h 9846"/>
              <a:gd name="connsiteX24" fmla="*/ 2662 w 9968"/>
              <a:gd name="connsiteY24" fmla="*/ 9839 h 9846"/>
              <a:gd name="connsiteX25" fmla="*/ 2883 w 9968"/>
              <a:gd name="connsiteY25" fmla="*/ 8002 h 9846"/>
              <a:gd name="connsiteX26" fmla="*/ 2883 w 9968"/>
              <a:gd name="connsiteY26" fmla="*/ 6778 h 9846"/>
              <a:gd name="connsiteX27" fmla="*/ 2662 w 9968"/>
              <a:gd name="connsiteY27" fmla="*/ 6165 h 9846"/>
              <a:gd name="connsiteX28" fmla="*/ 2440 w 9968"/>
              <a:gd name="connsiteY28" fmla="*/ 7390 h 9846"/>
              <a:gd name="connsiteX29" fmla="*/ 2551 w 9968"/>
              <a:gd name="connsiteY29" fmla="*/ 8589 h 9846"/>
              <a:gd name="connsiteX30" fmla="*/ 2422 w 9968"/>
              <a:gd name="connsiteY30" fmla="*/ 8487 h 9846"/>
              <a:gd name="connsiteX31" fmla="*/ 2122 w 9968"/>
              <a:gd name="connsiteY31" fmla="*/ 7301 h 9846"/>
              <a:gd name="connsiteX32" fmla="*/ 1776 w 9968"/>
              <a:gd name="connsiteY32" fmla="*/ 6778 h 9846"/>
              <a:gd name="connsiteX33" fmla="*/ 1333 w 9968"/>
              <a:gd name="connsiteY33" fmla="*/ 6165 h 9846"/>
              <a:gd name="connsiteX34" fmla="*/ 891 w 9968"/>
              <a:gd name="connsiteY34" fmla="*/ 6165 h 9846"/>
              <a:gd name="connsiteX35" fmla="*/ 448 w 9968"/>
              <a:gd name="connsiteY35" fmla="*/ 6778 h 9846"/>
              <a:gd name="connsiteX36" fmla="*/ 5 w 9968"/>
              <a:gd name="connsiteY36" fmla="*/ 6778 h 9846"/>
              <a:gd name="connsiteX37" fmla="*/ 226 w 9968"/>
              <a:gd name="connsiteY37" fmla="*/ 7390 h 9846"/>
              <a:gd name="connsiteX38" fmla="*/ 448 w 9968"/>
              <a:gd name="connsiteY38" fmla="*/ 8002 h 9846"/>
              <a:gd name="connsiteX39" fmla="*/ 226 w 9968"/>
              <a:gd name="connsiteY39" fmla="*/ 8614 h 9846"/>
              <a:gd name="connsiteX40" fmla="*/ 5 w 9968"/>
              <a:gd name="connsiteY40" fmla="*/ 9227 h 9846"/>
              <a:gd name="connsiteX0-1" fmla="*/ 9995 w 9995"/>
              <a:gd name="connsiteY0-2" fmla="*/ 44 h 10000"/>
              <a:gd name="connsiteX1-3" fmla="*/ 9551 w 9995"/>
              <a:gd name="connsiteY1-4" fmla="*/ 44 h 10000"/>
              <a:gd name="connsiteX2-5" fmla="*/ 9023 w 9995"/>
              <a:gd name="connsiteY2-6" fmla="*/ 420 h 10000"/>
              <a:gd name="connsiteX3-7" fmla="*/ 8663 w 9995"/>
              <a:gd name="connsiteY3-8" fmla="*/ 1288 h 10000"/>
              <a:gd name="connsiteX4-9" fmla="*/ 8218 w 9995"/>
              <a:gd name="connsiteY4-10" fmla="*/ 665 h 10000"/>
              <a:gd name="connsiteX5-11" fmla="*/ 7774 w 9995"/>
              <a:gd name="connsiteY5-12" fmla="*/ 665 h 10000"/>
              <a:gd name="connsiteX6-13" fmla="*/ 7552 w 9995"/>
              <a:gd name="connsiteY6-14" fmla="*/ 1288 h 10000"/>
              <a:gd name="connsiteX7-15" fmla="*/ 6663 w 9995"/>
              <a:gd name="connsiteY7-16" fmla="*/ 1909 h 10000"/>
              <a:gd name="connsiteX8-17" fmla="*/ 5997 w 9995"/>
              <a:gd name="connsiteY8-18" fmla="*/ 1909 h 10000"/>
              <a:gd name="connsiteX9-19" fmla="*/ 5553 w 9995"/>
              <a:gd name="connsiteY9-20" fmla="*/ 2531 h 10000"/>
              <a:gd name="connsiteX10-21" fmla="*/ 5108 w 9995"/>
              <a:gd name="connsiteY10-22" fmla="*/ 2531 h 10000"/>
              <a:gd name="connsiteX11-23" fmla="*/ 4887 w 9995"/>
              <a:gd name="connsiteY11-24" fmla="*/ 1909 h 10000"/>
              <a:gd name="connsiteX12-25" fmla="*/ 4664 w 9995"/>
              <a:gd name="connsiteY12-26" fmla="*/ 2531 h 10000"/>
              <a:gd name="connsiteX13-27" fmla="*/ 4442 w 9995"/>
              <a:gd name="connsiteY13-28" fmla="*/ 3775 h 10000"/>
              <a:gd name="connsiteX14-29" fmla="*/ 4221 w 9995"/>
              <a:gd name="connsiteY14-30" fmla="*/ 4397 h 10000"/>
              <a:gd name="connsiteX15-31" fmla="*/ 3998 w 9995"/>
              <a:gd name="connsiteY15-32" fmla="*/ 5018 h 10000"/>
              <a:gd name="connsiteX16-33" fmla="*/ 3776 w 9995"/>
              <a:gd name="connsiteY16-34" fmla="*/ 4397 h 10000"/>
              <a:gd name="connsiteX17-35" fmla="*/ 3553 w 9995"/>
              <a:gd name="connsiteY17-36" fmla="*/ 5018 h 10000"/>
              <a:gd name="connsiteX18-37" fmla="*/ 3776 w 9995"/>
              <a:gd name="connsiteY18-38" fmla="*/ 6261 h 10000"/>
              <a:gd name="connsiteX19-39" fmla="*/ 3776 w 9995"/>
              <a:gd name="connsiteY19-40" fmla="*/ 7506 h 10000"/>
              <a:gd name="connsiteX20-41" fmla="*/ 3378 w 9995"/>
              <a:gd name="connsiteY20-42" fmla="*/ 7496 h 10000"/>
              <a:gd name="connsiteX21-43" fmla="*/ 3332 w 9995"/>
              <a:gd name="connsiteY21-44" fmla="*/ 6261 h 10000"/>
              <a:gd name="connsiteX22-45" fmla="*/ 3332 w 9995"/>
              <a:gd name="connsiteY22-46" fmla="*/ 7506 h 10000"/>
              <a:gd name="connsiteX23-47" fmla="*/ 3110 w 9995"/>
              <a:gd name="connsiteY23-48" fmla="*/ 8749 h 10000"/>
              <a:gd name="connsiteX24-49" fmla="*/ 2666 w 9995"/>
              <a:gd name="connsiteY24-50" fmla="*/ 9993 h 10000"/>
              <a:gd name="connsiteX25-51" fmla="*/ 2887 w 9995"/>
              <a:gd name="connsiteY25-52" fmla="*/ 8127 h 10000"/>
              <a:gd name="connsiteX26-53" fmla="*/ 2887 w 9995"/>
              <a:gd name="connsiteY26-54" fmla="*/ 6884 h 10000"/>
              <a:gd name="connsiteX27-55" fmla="*/ 2666 w 9995"/>
              <a:gd name="connsiteY27-56" fmla="*/ 6261 h 10000"/>
              <a:gd name="connsiteX28-57" fmla="*/ 2443 w 9995"/>
              <a:gd name="connsiteY28-58" fmla="*/ 7506 h 10000"/>
              <a:gd name="connsiteX29-59" fmla="*/ 2554 w 9995"/>
              <a:gd name="connsiteY29-60" fmla="*/ 8723 h 10000"/>
              <a:gd name="connsiteX30-61" fmla="*/ 2425 w 9995"/>
              <a:gd name="connsiteY30-62" fmla="*/ 8620 h 10000"/>
              <a:gd name="connsiteX31-63" fmla="*/ 2124 w 9995"/>
              <a:gd name="connsiteY31-64" fmla="*/ 7415 h 10000"/>
              <a:gd name="connsiteX32-65" fmla="*/ 1777 w 9995"/>
              <a:gd name="connsiteY32-66" fmla="*/ 6884 h 10000"/>
              <a:gd name="connsiteX33-67" fmla="*/ 1332 w 9995"/>
              <a:gd name="connsiteY33-68" fmla="*/ 6261 h 10000"/>
              <a:gd name="connsiteX34-69" fmla="*/ 889 w 9995"/>
              <a:gd name="connsiteY34-70" fmla="*/ 6261 h 10000"/>
              <a:gd name="connsiteX35-71" fmla="*/ 444 w 9995"/>
              <a:gd name="connsiteY35-72" fmla="*/ 6884 h 10000"/>
              <a:gd name="connsiteX36-73" fmla="*/ 0 w 9995"/>
              <a:gd name="connsiteY36-74" fmla="*/ 6884 h 10000"/>
              <a:gd name="connsiteX37-75" fmla="*/ 222 w 9995"/>
              <a:gd name="connsiteY37-76" fmla="*/ 7506 h 10000"/>
              <a:gd name="connsiteX38-77" fmla="*/ 444 w 9995"/>
              <a:gd name="connsiteY38-78" fmla="*/ 8127 h 10000"/>
              <a:gd name="connsiteX39-79" fmla="*/ 222 w 9995"/>
              <a:gd name="connsiteY39-80" fmla="*/ 8749 h 10000"/>
              <a:gd name="connsiteX40-81" fmla="*/ 0 w 9995"/>
              <a:gd name="connsiteY40-82" fmla="*/ 9371 h 10000"/>
              <a:gd name="connsiteX0-83" fmla="*/ 10000 w 10000"/>
              <a:gd name="connsiteY0-84" fmla="*/ 44 h 10000"/>
              <a:gd name="connsiteX1-85" fmla="*/ 9556 w 10000"/>
              <a:gd name="connsiteY1-86" fmla="*/ 44 h 10000"/>
              <a:gd name="connsiteX2-87" fmla="*/ 9028 w 10000"/>
              <a:gd name="connsiteY2-88" fmla="*/ 420 h 10000"/>
              <a:gd name="connsiteX3-89" fmla="*/ 8667 w 10000"/>
              <a:gd name="connsiteY3-90" fmla="*/ 1288 h 10000"/>
              <a:gd name="connsiteX4-91" fmla="*/ 8222 w 10000"/>
              <a:gd name="connsiteY4-92" fmla="*/ 665 h 10000"/>
              <a:gd name="connsiteX5-93" fmla="*/ 7778 w 10000"/>
              <a:gd name="connsiteY5-94" fmla="*/ 665 h 10000"/>
              <a:gd name="connsiteX6-95" fmla="*/ 7556 w 10000"/>
              <a:gd name="connsiteY6-96" fmla="*/ 1288 h 10000"/>
              <a:gd name="connsiteX7-97" fmla="*/ 6666 w 10000"/>
              <a:gd name="connsiteY7-98" fmla="*/ 1909 h 10000"/>
              <a:gd name="connsiteX8-99" fmla="*/ 6000 w 10000"/>
              <a:gd name="connsiteY8-100" fmla="*/ 1909 h 10000"/>
              <a:gd name="connsiteX9-101" fmla="*/ 5556 w 10000"/>
              <a:gd name="connsiteY9-102" fmla="*/ 2531 h 10000"/>
              <a:gd name="connsiteX10-103" fmla="*/ 5111 w 10000"/>
              <a:gd name="connsiteY10-104" fmla="*/ 2531 h 10000"/>
              <a:gd name="connsiteX11-105" fmla="*/ 4889 w 10000"/>
              <a:gd name="connsiteY11-106" fmla="*/ 1909 h 10000"/>
              <a:gd name="connsiteX12-107" fmla="*/ 4666 w 10000"/>
              <a:gd name="connsiteY12-108" fmla="*/ 2531 h 10000"/>
              <a:gd name="connsiteX13-109" fmla="*/ 4444 w 10000"/>
              <a:gd name="connsiteY13-110" fmla="*/ 3775 h 10000"/>
              <a:gd name="connsiteX14-111" fmla="*/ 4223 w 10000"/>
              <a:gd name="connsiteY14-112" fmla="*/ 4397 h 10000"/>
              <a:gd name="connsiteX15-113" fmla="*/ 4000 w 10000"/>
              <a:gd name="connsiteY15-114" fmla="*/ 5018 h 10000"/>
              <a:gd name="connsiteX16-115" fmla="*/ 3778 w 10000"/>
              <a:gd name="connsiteY16-116" fmla="*/ 4397 h 10000"/>
              <a:gd name="connsiteX17-117" fmla="*/ 3555 w 10000"/>
              <a:gd name="connsiteY17-118" fmla="*/ 5018 h 10000"/>
              <a:gd name="connsiteX18-119" fmla="*/ 3778 w 10000"/>
              <a:gd name="connsiteY18-120" fmla="*/ 6261 h 10000"/>
              <a:gd name="connsiteX19-121" fmla="*/ 3778 w 10000"/>
              <a:gd name="connsiteY19-122" fmla="*/ 7506 h 10000"/>
              <a:gd name="connsiteX20-123" fmla="*/ 3380 w 10000"/>
              <a:gd name="connsiteY20-124" fmla="*/ 7496 h 10000"/>
              <a:gd name="connsiteX21-125" fmla="*/ 3334 w 10000"/>
              <a:gd name="connsiteY21-126" fmla="*/ 6261 h 10000"/>
              <a:gd name="connsiteX22-127" fmla="*/ 3334 w 10000"/>
              <a:gd name="connsiteY22-128" fmla="*/ 7506 h 10000"/>
              <a:gd name="connsiteX23-129" fmla="*/ 3112 w 10000"/>
              <a:gd name="connsiteY23-130" fmla="*/ 8749 h 10000"/>
              <a:gd name="connsiteX24-131" fmla="*/ 2667 w 10000"/>
              <a:gd name="connsiteY24-132" fmla="*/ 9993 h 10000"/>
              <a:gd name="connsiteX25-133" fmla="*/ 2888 w 10000"/>
              <a:gd name="connsiteY25-134" fmla="*/ 8127 h 10000"/>
              <a:gd name="connsiteX26-135" fmla="*/ 2888 w 10000"/>
              <a:gd name="connsiteY26-136" fmla="*/ 6884 h 10000"/>
              <a:gd name="connsiteX27-137" fmla="*/ 2536 w 10000"/>
              <a:gd name="connsiteY27-138" fmla="*/ 5772 h 10000"/>
              <a:gd name="connsiteX28-139" fmla="*/ 2444 w 10000"/>
              <a:gd name="connsiteY28-140" fmla="*/ 7506 h 10000"/>
              <a:gd name="connsiteX29-141" fmla="*/ 2555 w 10000"/>
              <a:gd name="connsiteY29-142" fmla="*/ 8723 h 10000"/>
              <a:gd name="connsiteX30-143" fmla="*/ 2426 w 10000"/>
              <a:gd name="connsiteY30-144" fmla="*/ 8620 h 10000"/>
              <a:gd name="connsiteX31-145" fmla="*/ 2125 w 10000"/>
              <a:gd name="connsiteY31-146" fmla="*/ 7415 h 10000"/>
              <a:gd name="connsiteX32-147" fmla="*/ 1778 w 10000"/>
              <a:gd name="connsiteY32-148" fmla="*/ 6884 h 10000"/>
              <a:gd name="connsiteX33-149" fmla="*/ 1333 w 10000"/>
              <a:gd name="connsiteY33-150" fmla="*/ 6261 h 10000"/>
              <a:gd name="connsiteX34-151" fmla="*/ 889 w 10000"/>
              <a:gd name="connsiteY34-152" fmla="*/ 6261 h 10000"/>
              <a:gd name="connsiteX35-153" fmla="*/ 444 w 10000"/>
              <a:gd name="connsiteY35-154" fmla="*/ 6884 h 10000"/>
              <a:gd name="connsiteX36-155" fmla="*/ 0 w 10000"/>
              <a:gd name="connsiteY36-156" fmla="*/ 6884 h 10000"/>
              <a:gd name="connsiteX37-157" fmla="*/ 222 w 10000"/>
              <a:gd name="connsiteY37-158" fmla="*/ 7506 h 10000"/>
              <a:gd name="connsiteX38-159" fmla="*/ 444 w 10000"/>
              <a:gd name="connsiteY38-160" fmla="*/ 8127 h 10000"/>
              <a:gd name="connsiteX39-161" fmla="*/ 222 w 10000"/>
              <a:gd name="connsiteY39-162" fmla="*/ 8749 h 10000"/>
              <a:gd name="connsiteX40-163" fmla="*/ 0 w 10000"/>
              <a:gd name="connsiteY40-164" fmla="*/ 9371 h 10000"/>
              <a:gd name="connsiteX0-165" fmla="*/ 10000 w 10000"/>
              <a:gd name="connsiteY0-166" fmla="*/ 44 h 10000"/>
              <a:gd name="connsiteX1-167" fmla="*/ 9556 w 10000"/>
              <a:gd name="connsiteY1-168" fmla="*/ 44 h 10000"/>
              <a:gd name="connsiteX2-169" fmla="*/ 9028 w 10000"/>
              <a:gd name="connsiteY2-170" fmla="*/ 420 h 10000"/>
              <a:gd name="connsiteX3-171" fmla="*/ 8667 w 10000"/>
              <a:gd name="connsiteY3-172" fmla="*/ 1288 h 10000"/>
              <a:gd name="connsiteX4-173" fmla="*/ 8222 w 10000"/>
              <a:gd name="connsiteY4-174" fmla="*/ 665 h 10000"/>
              <a:gd name="connsiteX5-175" fmla="*/ 7778 w 10000"/>
              <a:gd name="connsiteY5-176" fmla="*/ 665 h 10000"/>
              <a:gd name="connsiteX6-177" fmla="*/ 7556 w 10000"/>
              <a:gd name="connsiteY6-178" fmla="*/ 1288 h 10000"/>
              <a:gd name="connsiteX7-179" fmla="*/ 6666 w 10000"/>
              <a:gd name="connsiteY7-180" fmla="*/ 1909 h 10000"/>
              <a:gd name="connsiteX8-181" fmla="*/ 5913 w 10000"/>
              <a:gd name="connsiteY8-182" fmla="*/ 1664 h 10000"/>
              <a:gd name="connsiteX9-183" fmla="*/ 5556 w 10000"/>
              <a:gd name="connsiteY9-184" fmla="*/ 2531 h 10000"/>
              <a:gd name="connsiteX10-185" fmla="*/ 5111 w 10000"/>
              <a:gd name="connsiteY10-186" fmla="*/ 2531 h 10000"/>
              <a:gd name="connsiteX11-187" fmla="*/ 4889 w 10000"/>
              <a:gd name="connsiteY11-188" fmla="*/ 1909 h 10000"/>
              <a:gd name="connsiteX12-189" fmla="*/ 4666 w 10000"/>
              <a:gd name="connsiteY12-190" fmla="*/ 2531 h 10000"/>
              <a:gd name="connsiteX13-191" fmla="*/ 4444 w 10000"/>
              <a:gd name="connsiteY13-192" fmla="*/ 3775 h 10000"/>
              <a:gd name="connsiteX14-193" fmla="*/ 4223 w 10000"/>
              <a:gd name="connsiteY14-194" fmla="*/ 4397 h 10000"/>
              <a:gd name="connsiteX15-195" fmla="*/ 4000 w 10000"/>
              <a:gd name="connsiteY15-196" fmla="*/ 5018 h 10000"/>
              <a:gd name="connsiteX16-197" fmla="*/ 3778 w 10000"/>
              <a:gd name="connsiteY16-198" fmla="*/ 4397 h 10000"/>
              <a:gd name="connsiteX17-199" fmla="*/ 3555 w 10000"/>
              <a:gd name="connsiteY17-200" fmla="*/ 5018 h 10000"/>
              <a:gd name="connsiteX18-201" fmla="*/ 3778 w 10000"/>
              <a:gd name="connsiteY18-202" fmla="*/ 6261 h 10000"/>
              <a:gd name="connsiteX19-203" fmla="*/ 3778 w 10000"/>
              <a:gd name="connsiteY19-204" fmla="*/ 7506 h 10000"/>
              <a:gd name="connsiteX20-205" fmla="*/ 3380 w 10000"/>
              <a:gd name="connsiteY20-206" fmla="*/ 7496 h 10000"/>
              <a:gd name="connsiteX21-207" fmla="*/ 3334 w 10000"/>
              <a:gd name="connsiteY21-208" fmla="*/ 6261 h 10000"/>
              <a:gd name="connsiteX22-209" fmla="*/ 3334 w 10000"/>
              <a:gd name="connsiteY22-210" fmla="*/ 7506 h 10000"/>
              <a:gd name="connsiteX23-211" fmla="*/ 3112 w 10000"/>
              <a:gd name="connsiteY23-212" fmla="*/ 8749 h 10000"/>
              <a:gd name="connsiteX24-213" fmla="*/ 2667 w 10000"/>
              <a:gd name="connsiteY24-214" fmla="*/ 9993 h 10000"/>
              <a:gd name="connsiteX25-215" fmla="*/ 2888 w 10000"/>
              <a:gd name="connsiteY25-216" fmla="*/ 8127 h 10000"/>
              <a:gd name="connsiteX26-217" fmla="*/ 2888 w 10000"/>
              <a:gd name="connsiteY26-218" fmla="*/ 6884 h 10000"/>
              <a:gd name="connsiteX27-219" fmla="*/ 2536 w 10000"/>
              <a:gd name="connsiteY27-220" fmla="*/ 5772 h 10000"/>
              <a:gd name="connsiteX28-221" fmla="*/ 2444 w 10000"/>
              <a:gd name="connsiteY28-222" fmla="*/ 7506 h 10000"/>
              <a:gd name="connsiteX29-223" fmla="*/ 2555 w 10000"/>
              <a:gd name="connsiteY29-224" fmla="*/ 8723 h 10000"/>
              <a:gd name="connsiteX30-225" fmla="*/ 2426 w 10000"/>
              <a:gd name="connsiteY30-226" fmla="*/ 8620 h 10000"/>
              <a:gd name="connsiteX31-227" fmla="*/ 2125 w 10000"/>
              <a:gd name="connsiteY31-228" fmla="*/ 7415 h 10000"/>
              <a:gd name="connsiteX32-229" fmla="*/ 1778 w 10000"/>
              <a:gd name="connsiteY32-230" fmla="*/ 6884 h 10000"/>
              <a:gd name="connsiteX33-231" fmla="*/ 1333 w 10000"/>
              <a:gd name="connsiteY33-232" fmla="*/ 6261 h 10000"/>
              <a:gd name="connsiteX34-233" fmla="*/ 889 w 10000"/>
              <a:gd name="connsiteY34-234" fmla="*/ 6261 h 10000"/>
              <a:gd name="connsiteX35-235" fmla="*/ 444 w 10000"/>
              <a:gd name="connsiteY35-236" fmla="*/ 6884 h 10000"/>
              <a:gd name="connsiteX36-237" fmla="*/ 0 w 10000"/>
              <a:gd name="connsiteY36-238" fmla="*/ 6884 h 10000"/>
              <a:gd name="connsiteX37-239" fmla="*/ 222 w 10000"/>
              <a:gd name="connsiteY37-240" fmla="*/ 7506 h 10000"/>
              <a:gd name="connsiteX38-241" fmla="*/ 444 w 10000"/>
              <a:gd name="connsiteY38-242" fmla="*/ 8127 h 10000"/>
              <a:gd name="connsiteX39-243" fmla="*/ 222 w 10000"/>
              <a:gd name="connsiteY39-244" fmla="*/ 8749 h 10000"/>
              <a:gd name="connsiteX40-245" fmla="*/ 0 w 10000"/>
              <a:gd name="connsiteY40-246" fmla="*/ 9371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</a:cxnLst>
            <a:rect l="l" t="t" r="r" b="b"/>
            <a:pathLst>
              <a:path w="10000" h="10000">
                <a:moveTo>
                  <a:pt x="10000" y="44"/>
                </a:moveTo>
                <a:cubicBezTo>
                  <a:pt x="9833" y="-8"/>
                  <a:pt x="9717" y="-19"/>
                  <a:pt x="9556" y="44"/>
                </a:cubicBezTo>
                <a:cubicBezTo>
                  <a:pt x="9394" y="107"/>
                  <a:pt x="9175" y="213"/>
                  <a:pt x="9028" y="420"/>
                </a:cubicBezTo>
                <a:cubicBezTo>
                  <a:pt x="8878" y="628"/>
                  <a:pt x="8801" y="1247"/>
                  <a:pt x="8667" y="1288"/>
                </a:cubicBezTo>
                <a:cubicBezTo>
                  <a:pt x="8532" y="1328"/>
                  <a:pt x="8370" y="769"/>
                  <a:pt x="8222" y="665"/>
                </a:cubicBezTo>
                <a:cubicBezTo>
                  <a:pt x="8074" y="562"/>
                  <a:pt x="7889" y="562"/>
                  <a:pt x="7778" y="665"/>
                </a:cubicBezTo>
                <a:cubicBezTo>
                  <a:pt x="7667" y="769"/>
                  <a:pt x="7741" y="1080"/>
                  <a:pt x="7556" y="1288"/>
                </a:cubicBezTo>
                <a:cubicBezTo>
                  <a:pt x="7371" y="1495"/>
                  <a:pt x="6940" y="1846"/>
                  <a:pt x="6666" y="1909"/>
                </a:cubicBezTo>
                <a:cubicBezTo>
                  <a:pt x="6392" y="1972"/>
                  <a:pt x="6098" y="1561"/>
                  <a:pt x="5913" y="1664"/>
                </a:cubicBezTo>
                <a:cubicBezTo>
                  <a:pt x="5728" y="1768"/>
                  <a:pt x="5690" y="2387"/>
                  <a:pt x="5556" y="2531"/>
                </a:cubicBezTo>
                <a:cubicBezTo>
                  <a:pt x="5422" y="2676"/>
                  <a:pt x="5223" y="2635"/>
                  <a:pt x="5111" y="2531"/>
                </a:cubicBezTo>
                <a:cubicBezTo>
                  <a:pt x="4999" y="2427"/>
                  <a:pt x="4963" y="1909"/>
                  <a:pt x="4889" y="1909"/>
                </a:cubicBezTo>
                <a:cubicBezTo>
                  <a:pt x="4814" y="1909"/>
                  <a:pt x="4740" y="2220"/>
                  <a:pt x="4666" y="2531"/>
                </a:cubicBezTo>
                <a:cubicBezTo>
                  <a:pt x="4593" y="2842"/>
                  <a:pt x="4518" y="3463"/>
                  <a:pt x="4444" y="3775"/>
                </a:cubicBezTo>
                <a:cubicBezTo>
                  <a:pt x="4370" y="4086"/>
                  <a:pt x="4296" y="4190"/>
                  <a:pt x="4223" y="4397"/>
                </a:cubicBezTo>
                <a:cubicBezTo>
                  <a:pt x="4148" y="4604"/>
                  <a:pt x="4074" y="5018"/>
                  <a:pt x="4000" y="5018"/>
                </a:cubicBezTo>
                <a:cubicBezTo>
                  <a:pt x="3926" y="5018"/>
                  <a:pt x="3852" y="4397"/>
                  <a:pt x="3778" y="4397"/>
                </a:cubicBezTo>
                <a:cubicBezTo>
                  <a:pt x="3704" y="4397"/>
                  <a:pt x="3555" y="4707"/>
                  <a:pt x="3555" y="5018"/>
                </a:cubicBezTo>
                <a:cubicBezTo>
                  <a:pt x="3555" y="5329"/>
                  <a:pt x="3741" y="5847"/>
                  <a:pt x="3778" y="6261"/>
                </a:cubicBezTo>
                <a:cubicBezTo>
                  <a:pt x="3815" y="6677"/>
                  <a:pt x="3844" y="7300"/>
                  <a:pt x="3778" y="7506"/>
                </a:cubicBezTo>
                <a:cubicBezTo>
                  <a:pt x="3712" y="7712"/>
                  <a:pt x="3513" y="7499"/>
                  <a:pt x="3380" y="7496"/>
                </a:cubicBezTo>
                <a:cubicBezTo>
                  <a:pt x="3307" y="7289"/>
                  <a:pt x="3342" y="6259"/>
                  <a:pt x="3334" y="6261"/>
                </a:cubicBezTo>
                <a:cubicBezTo>
                  <a:pt x="3326" y="6263"/>
                  <a:pt x="3371" y="7091"/>
                  <a:pt x="3334" y="7506"/>
                </a:cubicBezTo>
                <a:cubicBezTo>
                  <a:pt x="3297" y="7920"/>
                  <a:pt x="3222" y="8334"/>
                  <a:pt x="3112" y="8749"/>
                </a:cubicBezTo>
                <a:cubicBezTo>
                  <a:pt x="3001" y="9164"/>
                  <a:pt x="2704" y="10096"/>
                  <a:pt x="2667" y="9993"/>
                </a:cubicBezTo>
                <a:cubicBezTo>
                  <a:pt x="2629" y="9889"/>
                  <a:pt x="2851" y="8645"/>
                  <a:pt x="2888" y="8127"/>
                </a:cubicBezTo>
                <a:cubicBezTo>
                  <a:pt x="2925" y="7609"/>
                  <a:pt x="2947" y="7276"/>
                  <a:pt x="2888" y="6884"/>
                </a:cubicBezTo>
                <a:cubicBezTo>
                  <a:pt x="2829" y="6492"/>
                  <a:pt x="2610" y="5669"/>
                  <a:pt x="2536" y="5772"/>
                </a:cubicBezTo>
                <a:cubicBezTo>
                  <a:pt x="2461" y="5877"/>
                  <a:pt x="2441" y="7014"/>
                  <a:pt x="2444" y="7506"/>
                </a:cubicBezTo>
                <a:cubicBezTo>
                  <a:pt x="2447" y="7998"/>
                  <a:pt x="2555" y="8516"/>
                  <a:pt x="2555" y="8723"/>
                </a:cubicBezTo>
                <a:cubicBezTo>
                  <a:pt x="2546" y="8957"/>
                  <a:pt x="2472" y="8723"/>
                  <a:pt x="2426" y="8620"/>
                </a:cubicBezTo>
                <a:cubicBezTo>
                  <a:pt x="2380" y="8490"/>
                  <a:pt x="2236" y="7519"/>
                  <a:pt x="2125" y="7415"/>
                </a:cubicBezTo>
                <a:cubicBezTo>
                  <a:pt x="2013" y="7312"/>
                  <a:pt x="1926" y="6988"/>
                  <a:pt x="1778" y="6884"/>
                </a:cubicBezTo>
                <a:cubicBezTo>
                  <a:pt x="1630" y="6780"/>
                  <a:pt x="1482" y="6366"/>
                  <a:pt x="1333" y="6261"/>
                </a:cubicBezTo>
                <a:cubicBezTo>
                  <a:pt x="1186" y="6158"/>
                  <a:pt x="1037" y="6158"/>
                  <a:pt x="889" y="6261"/>
                </a:cubicBezTo>
                <a:cubicBezTo>
                  <a:pt x="740" y="6366"/>
                  <a:pt x="592" y="6780"/>
                  <a:pt x="444" y="6884"/>
                </a:cubicBezTo>
                <a:cubicBezTo>
                  <a:pt x="296" y="6988"/>
                  <a:pt x="37" y="6780"/>
                  <a:pt x="0" y="6884"/>
                </a:cubicBezTo>
                <a:lnTo>
                  <a:pt x="222" y="7506"/>
                </a:lnTo>
                <a:cubicBezTo>
                  <a:pt x="296" y="7713"/>
                  <a:pt x="444" y="7920"/>
                  <a:pt x="444" y="8127"/>
                </a:cubicBezTo>
                <a:cubicBezTo>
                  <a:pt x="444" y="8334"/>
                  <a:pt x="296" y="8542"/>
                  <a:pt x="222" y="8749"/>
                </a:cubicBezTo>
                <a:lnTo>
                  <a:pt x="0" y="9371"/>
                </a:lnTo>
              </a:path>
            </a:pathLst>
          </a:custGeom>
          <a:noFill/>
          <a:ln w="63500" cmpd="sng">
            <a:solidFill>
              <a:srgbClr val="FF0000"/>
            </a:solidFill>
            <a:round/>
          </a:ln>
          <a:effectLst/>
        </p:spPr>
        <p:txBody>
          <a:bodyPr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798879" y="6235700"/>
            <a:ext cx="3124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中国</a:t>
            </a:r>
            <a:r>
              <a:rPr lang="en-US" altLang="zh-CN" sz="2400" b="1" dirty="0" smtClean="0"/>
              <a:t>1</a:t>
            </a:r>
            <a:r>
              <a:rPr lang="zh-CN" altLang="en-US" sz="2400" b="1" dirty="0" smtClean="0"/>
              <a:t>月平均气温分布</a:t>
            </a:r>
            <a:endParaRPr lang="zh-CN" altLang="en-US" sz="2400" b="1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25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 bldLvl="0" animBg="1"/>
      <p:bldP spid="6152" grpId="0" bldLvl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" r="6114" b="11229"/>
          <a:stretch>
            <a:fillRect/>
          </a:stretch>
        </p:blipFill>
        <p:spPr bwMode="auto">
          <a:xfrm>
            <a:off x="1302385" y="19050"/>
            <a:ext cx="9363710" cy="6819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39" name="WordArt 3"/>
          <p:cNvSpPr>
            <a:spLocks noChangeArrowheads="1" noChangeShapeType="1"/>
          </p:cNvSpPr>
          <p:nvPr/>
        </p:nvSpPr>
        <p:spPr bwMode="auto">
          <a:xfrm>
            <a:off x="54229" y="204327"/>
            <a:ext cx="3403533" cy="52322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200" b="1" dirty="0">
                <a:ln w="9525" cmpd="sng">
                  <a:solidFill>
                    <a:srgbClr val="000000"/>
                  </a:solidFill>
                  <a:round/>
                </a:ln>
                <a:solidFill>
                  <a:srgbClr val="122613"/>
                </a:solidFill>
                <a:latin typeface="楷体" panose="02010609060101010101" charset="-122"/>
                <a:ea typeface="楷体" panose="02010609060101010101" charset="-122"/>
              </a:rPr>
              <a:t>中国的温度带分布图</a:t>
            </a:r>
            <a:endParaRPr lang="zh-CN" altLang="en-US" sz="3200" b="1" dirty="0">
              <a:ln w="9525" cmpd="sng">
                <a:solidFill>
                  <a:srgbClr val="000000"/>
                </a:solidFill>
                <a:round/>
              </a:ln>
              <a:solidFill>
                <a:srgbClr val="122613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461895" y="3489960"/>
            <a:ext cx="3017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 原 气 候 区</a:t>
            </a:r>
            <a:endParaRPr lang="zh-CN" altLang="en-US" sz="2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686675" y="359410"/>
            <a:ext cx="13138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寒温带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 rot="19920000">
            <a:off x="6055360" y="1917700"/>
            <a:ext cx="33794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      温      带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819775" y="4757420"/>
            <a:ext cx="2541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    热   带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 rot="900000">
            <a:off x="3444875" y="3074670"/>
            <a:ext cx="4709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暖              温                带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37150" y="6084570"/>
            <a:ext cx="3004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           带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" r="6114" b="11229"/>
          <a:stretch>
            <a:fillRect/>
          </a:stretch>
        </p:blipFill>
        <p:spPr bwMode="auto">
          <a:xfrm>
            <a:off x="1277620" y="19050"/>
            <a:ext cx="9363710" cy="6819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7980680" y="314325"/>
            <a:ext cx="4832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32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08825" y="1931670"/>
            <a:ext cx="12496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32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30390" y="3160395"/>
            <a:ext cx="10610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32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15430" y="4693920"/>
            <a:ext cx="13335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36385" y="6353175"/>
            <a:ext cx="10502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38220" y="3402330"/>
            <a:ext cx="16281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en-US" altLang="zh-CN" sz="40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16405" y="5082540"/>
            <a:ext cx="1459865" cy="1602740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60985" y="375920"/>
            <a:ext cx="32772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说出图中的温度带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6" r="6084" b="11165"/>
          <a:stretch>
            <a:fillRect/>
          </a:stretch>
        </p:blipFill>
        <p:spPr bwMode="auto">
          <a:xfrm>
            <a:off x="70643" y="564949"/>
            <a:ext cx="7631113" cy="615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ext Box 3"/>
          <p:cNvSpPr txBox="1">
            <a:spLocks noChangeArrowheads="1"/>
          </p:cNvSpPr>
          <p:nvPr/>
        </p:nvSpPr>
        <p:spPr bwMode="auto">
          <a:xfrm>
            <a:off x="7480935" y="1429385"/>
            <a:ext cx="4765040" cy="95313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、在图上找出</a:t>
            </a:r>
            <a:r>
              <a:rPr lang="zh-CN" altLang="zh-CN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</a:t>
            </a:r>
            <a:r>
              <a:rPr lang="zh-CN" altLang="en-US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毫米</a:t>
            </a:r>
            <a:r>
              <a:rPr lang="zh-CN" altLang="zh-CN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</a:t>
            </a:r>
            <a:r>
              <a:rPr lang="zh-CN" altLang="en-US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毫米、</a:t>
            </a:r>
            <a:r>
              <a:rPr lang="zh-CN" altLang="zh-CN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2800" b="1" dirty="0">
                <a:solidFill>
                  <a:srgbClr val="1C3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毫米年等降水量线。</a:t>
            </a:r>
            <a:endParaRPr lang="zh-CN" altLang="en-US" sz="2800" b="1" dirty="0">
              <a:solidFill>
                <a:srgbClr val="1C34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5" name="未知"/>
          <p:cNvSpPr/>
          <p:nvPr/>
        </p:nvSpPr>
        <p:spPr bwMode="auto">
          <a:xfrm>
            <a:off x="981867" y="2382637"/>
            <a:ext cx="4103688" cy="2074863"/>
          </a:xfrm>
          <a:custGeom>
            <a:avLst/>
            <a:gdLst>
              <a:gd name="T0" fmla="*/ 2505 w 2585"/>
              <a:gd name="T1" fmla="*/ 0 h 1307"/>
              <a:gd name="T2" fmla="*/ 2532 w 2585"/>
              <a:gd name="T3" fmla="*/ 128 h 1307"/>
              <a:gd name="T4" fmla="*/ 2185 w 2585"/>
              <a:gd name="T5" fmla="*/ 311 h 1307"/>
              <a:gd name="T6" fmla="*/ 2093 w 2585"/>
              <a:gd name="T7" fmla="*/ 567 h 1307"/>
              <a:gd name="T8" fmla="*/ 1984 w 2585"/>
              <a:gd name="T9" fmla="*/ 749 h 1307"/>
              <a:gd name="T10" fmla="*/ 1828 w 2585"/>
              <a:gd name="T11" fmla="*/ 832 h 1307"/>
              <a:gd name="T12" fmla="*/ 1609 w 2585"/>
              <a:gd name="T13" fmla="*/ 658 h 1307"/>
              <a:gd name="T14" fmla="*/ 1271 w 2585"/>
              <a:gd name="T15" fmla="*/ 585 h 1307"/>
              <a:gd name="T16" fmla="*/ 1389 w 2585"/>
              <a:gd name="T17" fmla="*/ 841 h 1307"/>
              <a:gd name="T18" fmla="*/ 1225 w 2585"/>
              <a:gd name="T19" fmla="*/ 941 h 1307"/>
              <a:gd name="T20" fmla="*/ 941 w 2585"/>
              <a:gd name="T21" fmla="*/ 914 h 1307"/>
              <a:gd name="T22" fmla="*/ 503 w 2585"/>
              <a:gd name="T23" fmla="*/ 1005 h 1307"/>
              <a:gd name="T24" fmla="*/ 0 w 2585"/>
              <a:gd name="T25" fmla="*/ 1307 h 1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585" h="1307">
                <a:moveTo>
                  <a:pt x="2505" y="0"/>
                </a:moveTo>
                <a:cubicBezTo>
                  <a:pt x="2510" y="21"/>
                  <a:pt x="2585" y="76"/>
                  <a:pt x="2532" y="128"/>
                </a:cubicBezTo>
                <a:cubicBezTo>
                  <a:pt x="2479" y="180"/>
                  <a:pt x="2258" y="238"/>
                  <a:pt x="2185" y="311"/>
                </a:cubicBezTo>
                <a:cubicBezTo>
                  <a:pt x="2112" y="384"/>
                  <a:pt x="2126" y="494"/>
                  <a:pt x="2093" y="567"/>
                </a:cubicBezTo>
                <a:cubicBezTo>
                  <a:pt x="2060" y="640"/>
                  <a:pt x="2028" y="705"/>
                  <a:pt x="1984" y="749"/>
                </a:cubicBezTo>
                <a:cubicBezTo>
                  <a:pt x="1940" y="793"/>
                  <a:pt x="1890" y="847"/>
                  <a:pt x="1828" y="832"/>
                </a:cubicBezTo>
                <a:cubicBezTo>
                  <a:pt x="1766" y="817"/>
                  <a:pt x="1702" y="699"/>
                  <a:pt x="1609" y="658"/>
                </a:cubicBezTo>
                <a:cubicBezTo>
                  <a:pt x="1516" y="617"/>
                  <a:pt x="1308" y="554"/>
                  <a:pt x="1271" y="585"/>
                </a:cubicBezTo>
                <a:cubicBezTo>
                  <a:pt x="1234" y="616"/>
                  <a:pt x="1397" y="782"/>
                  <a:pt x="1389" y="841"/>
                </a:cubicBezTo>
                <a:cubicBezTo>
                  <a:pt x="1381" y="900"/>
                  <a:pt x="1300" y="929"/>
                  <a:pt x="1225" y="941"/>
                </a:cubicBezTo>
                <a:cubicBezTo>
                  <a:pt x="1150" y="953"/>
                  <a:pt x="1061" y="903"/>
                  <a:pt x="941" y="914"/>
                </a:cubicBezTo>
                <a:cubicBezTo>
                  <a:pt x="821" y="925"/>
                  <a:pt x="660" y="940"/>
                  <a:pt x="503" y="1005"/>
                </a:cubicBezTo>
                <a:cubicBezTo>
                  <a:pt x="346" y="1070"/>
                  <a:pt x="105" y="1244"/>
                  <a:pt x="0" y="1307"/>
                </a:cubicBezTo>
              </a:path>
            </a:pathLst>
          </a:custGeom>
          <a:noFill/>
          <a:ln w="63500" cmpd="sng">
            <a:solidFill>
              <a:srgbClr val="3333FF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6" name="Text Box 6"/>
          <p:cNvSpPr txBox="1">
            <a:spLocks noChangeArrowheads="1"/>
          </p:cNvSpPr>
          <p:nvPr/>
        </p:nvSpPr>
        <p:spPr bwMode="auto">
          <a:xfrm>
            <a:off x="5788495" y="3444673"/>
            <a:ext cx="155363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800mm</a:t>
            </a:r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7" name="Text Box 7"/>
          <p:cNvSpPr txBox="1">
            <a:spLocks noChangeArrowheads="1"/>
          </p:cNvSpPr>
          <p:nvPr/>
        </p:nvSpPr>
        <p:spPr bwMode="auto">
          <a:xfrm>
            <a:off x="4981353" y="464887"/>
            <a:ext cx="155363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400mm</a:t>
            </a:r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8" name="Text Box 8"/>
          <p:cNvSpPr txBox="1">
            <a:spLocks noChangeArrowheads="1"/>
          </p:cNvSpPr>
          <p:nvPr/>
        </p:nvSpPr>
        <p:spPr bwMode="auto">
          <a:xfrm>
            <a:off x="3671151" y="1826397"/>
            <a:ext cx="155363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200mm</a:t>
            </a:r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1" name="Freeform 11"/>
          <p:cNvSpPr/>
          <p:nvPr/>
        </p:nvSpPr>
        <p:spPr bwMode="auto">
          <a:xfrm>
            <a:off x="2280442" y="3681211"/>
            <a:ext cx="3505200" cy="1447800"/>
          </a:xfrm>
          <a:custGeom>
            <a:avLst/>
            <a:gdLst>
              <a:gd name="T0" fmla="*/ 2208 w 2208"/>
              <a:gd name="T1" fmla="*/ 0 h 912"/>
              <a:gd name="T2" fmla="*/ 2112 w 2208"/>
              <a:gd name="T3" fmla="*/ 48 h 912"/>
              <a:gd name="T4" fmla="*/ 2064 w 2208"/>
              <a:gd name="T5" fmla="*/ 144 h 912"/>
              <a:gd name="T6" fmla="*/ 2016 w 2208"/>
              <a:gd name="T7" fmla="*/ 192 h 912"/>
              <a:gd name="T8" fmla="*/ 1920 w 2208"/>
              <a:gd name="T9" fmla="*/ 240 h 912"/>
              <a:gd name="T10" fmla="*/ 1824 w 2208"/>
              <a:gd name="T11" fmla="*/ 288 h 912"/>
              <a:gd name="T12" fmla="*/ 1776 w 2208"/>
              <a:gd name="T13" fmla="*/ 384 h 912"/>
              <a:gd name="T14" fmla="*/ 1680 w 2208"/>
              <a:gd name="T15" fmla="*/ 384 h 912"/>
              <a:gd name="T16" fmla="*/ 1632 w 2208"/>
              <a:gd name="T17" fmla="*/ 288 h 912"/>
              <a:gd name="T18" fmla="*/ 1536 w 2208"/>
              <a:gd name="T19" fmla="*/ 288 h 912"/>
              <a:gd name="T20" fmla="*/ 1536 w 2208"/>
              <a:gd name="T21" fmla="*/ 384 h 912"/>
              <a:gd name="T22" fmla="*/ 1440 w 2208"/>
              <a:gd name="T23" fmla="*/ 384 h 912"/>
              <a:gd name="T24" fmla="*/ 1392 w 2208"/>
              <a:gd name="T25" fmla="*/ 288 h 912"/>
              <a:gd name="T26" fmla="*/ 1296 w 2208"/>
              <a:gd name="T27" fmla="*/ 288 h 912"/>
              <a:gd name="T28" fmla="*/ 1104 w 2208"/>
              <a:gd name="T29" fmla="*/ 384 h 912"/>
              <a:gd name="T30" fmla="*/ 1056 w 2208"/>
              <a:gd name="T31" fmla="*/ 432 h 912"/>
              <a:gd name="T32" fmla="*/ 960 w 2208"/>
              <a:gd name="T33" fmla="*/ 432 h 912"/>
              <a:gd name="T34" fmla="*/ 912 w 2208"/>
              <a:gd name="T35" fmla="*/ 480 h 912"/>
              <a:gd name="T36" fmla="*/ 960 w 2208"/>
              <a:gd name="T37" fmla="*/ 528 h 912"/>
              <a:gd name="T38" fmla="*/ 912 w 2208"/>
              <a:gd name="T39" fmla="*/ 576 h 912"/>
              <a:gd name="T40" fmla="*/ 864 w 2208"/>
              <a:gd name="T41" fmla="*/ 624 h 912"/>
              <a:gd name="T42" fmla="*/ 816 w 2208"/>
              <a:gd name="T43" fmla="*/ 720 h 912"/>
              <a:gd name="T44" fmla="*/ 864 w 2208"/>
              <a:gd name="T45" fmla="*/ 768 h 912"/>
              <a:gd name="T46" fmla="*/ 768 w 2208"/>
              <a:gd name="T47" fmla="*/ 768 h 912"/>
              <a:gd name="T48" fmla="*/ 720 w 2208"/>
              <a:gd name="T49" fmla="*/ 816 h 912"/>
              <a:gd name="T50" fmla="*/ 672 w 2208"/>
              <a:gd name="T51" fmla="*/ 864 h 912"/>
              <a:gd name="T52" fmla="*/ 624 w 2208"/>
              <a:gd name="T53" fmla="*/ 912 h 912"/>
              <a:gd name="T54" fmla="*/ 480 w 2208"/>
              <a:gd name="T55" fmla="*/ 864 h 912"/>
              <a:gd name="T56" fmla="*/ 480 w 2208"/>
              <a:gd name="T57" fmla="*/ 768 h 912"/>
              <a:gd name="T58" fmla="*/ 432 w 2208"/>
              <a:gd name="T59" fmla="*/ 720 h 912"/>
              <a:gd name="T60" fmla="*/ 384 w 2208"/>
              <a:gd name="T61" fmla="*/ 624 h 912"/>
              <a:gd name="T62" fmla="*/ 288 w 2208"/>
              <a:gd name="T63" fmla="*/ 576 h 912"/>
              <a:gd name="T64" fmla="*/ 192 w 2208"/>
              <a:gd name="T65" fmla="*/ 576 h 912"/>
              <a:gd name="T66" fmla="*/ 192 w 2208"/>
              <a:gd name="T67" fmla="*/ 672 h 912"/>
              <a:gd name="T68" fmla="*/ 144 w 2208"/>
              <a:gd name="T69" fmla="*/ 720 h 912"/>
              <a:gd name="T70" fmla="*/ 96 w 2208"/>
              <a:gd name="T71" fmla="*/ 768 h 912"/>
              <a:gd name="T72" fmla="*/ 48 w 2208"/>
              <a:gd name="T73" fmla="*/ 816 h 912"/>
              <a:gd name="T74" fmla="*/ 0 w 2208"/>
              <a:gd name="T75" fmla="*/ 864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208" h="912">
                <a:moveTo>
                  <a:pt x="2208" y="0"/>
                </a:moveTo>
                <a:cubicBezTo>
                  <a:pt x="2172" y="12"/>
                  <a:pt x="2136" y="24"/>
                  <a:pt x="2112" y="48"/>
                </a:cubicBezTo>
                <a:cubicBezTo>
                  <a:pt x="2088" y="72"/>
                  <a:pt x="2080" y="120"/>
                  <a:pt x="2064" y="144"/>
                </a:cubicBezTo>
                <a:cubicBezTo>
                  <a:pt x="2048" y="168"/>
                  <a:pt x="2040" y="176"/>
                  <a:pt x="2016" y="192"/>
                </a:cubicBezTo>
                <a:cubicBezTo>
                  <a:pt x="1992" y="208"/>
                  <a:pt x="1952" y="224"/>
                  <a:pt x="1920" y="240"/>
                </a:cubicBezTo>
                <a:cubicBezTo>
                  <a:pt x="1888" y="256"/>
                  <a:pt x="1848" y="264"/>
                  <a:pt x="1824" y="288"/>
                </a:cubicBezTo>
                <a:cubicBezTo>
                  <a:pt x="1800" y="312"/>
                  <a:pt x="1800" y="368"/>
                  <a:pt x="1776" y="384"/>
                </a:cubicBezTo>
                <a:cubicBezTo>
                  <a:pt x="1752" y="400"/>
                  <a:pt x="1704" y="400"/>
                  <a:pt x="1680" y="384"/>
                </a:cubicBezTo>
                <a:cubicBezTo>
                  <a:pt x="1656" y="368"/>
                  <a:pt x="1656" y="304"/>
                  <a:pt x="1632" y="288"/>
                </a:cubicBezTo>
                <a:cubicBezTo>
                  <a:pt x="1608" y="272"/>
                  <a:pt x="1552" y="272"/>
                  <a:pt x="1536" y="288"/>
                </a:cubicBezTo>
                <a:cubicBezTo>
                  <a:pt x="1520" y="304"/>
                  <a:pt x="1552" y="368"/>
                  <a:pt x="1536" y="384"/>
                </a:cubicBezTo>
                <a:cubicBezTo>
                  <a:pt x="1520" y="400"/>
                  <a:pt x="1464" y="400"/>
                  <a:pt x="1440" y="384"/>
                </a:cubicBezTo>
                <a:cubicBezTo>
                  <a:pt x="1416" y="368"/>
                  <a:pt x="1416" y="304"/>
                  <a:pt x="1392" y="288"/>
                </a:cubicBezTo>
                <a:cubicBezTo>
                  <a:pt x="1368" y="272"/>
                  <a:pt x="1344" y="272"/>
                  <a:pt x="1296" y="288"/>
                </a:cubicBezTo>
                <a:cubicBezTo>
                  <a:pt x="1248" y="304"/>
                  <a:pt x="1144" y="360"/>
                  <a:pt x="1104" y="384"/>
                </a:cubicBezTo>
                <a:cubicBezTo>
                  <a:pt x="1064" y="408"/>
                  <a:pt x="1080" y="424"/>
                  <a:pt x="1056" y="432"/>
                </a:cubicBezTo>
                <a:cubicBezTo>
                  <a:pt x="1032" y="440"/>
                  <a:pt x="984" y="424"/>
                  <a:pt x="960" y="432"/>
                </a:cubicBezTo>
                <a:cubicBezTo>
                  <a:pt x="936" y="440"/>
                  <a:pt x="912" y="464"/>
                  <a:pt x="912" y="480"/>
                </a:cubicBezTo>
                <a:cubicBezTo>
                  <a:pt x="912" y="496"/>
                  <a:pt x="960" y="512"/>
                  <a:pt x="960" y="528"/>
                </a:cubicBezTo>
                <a:cubicBezTo>
                  <a:pt x="960" y="544"/>
                  <a:pt x="928" y="560"/>
                  <a:pt x="912" y="576"/>
                </a:cubicBezTo>
                <a:cubicBezTo>
                  <a:pt x="896" y="592"/>
                  <a:pt x="880" y="600"/>
                  <a:pt x="864" y="624"/>
                </a:cubicBezTo>
                <a:cubicBezTo>
                  <a:pt x="848" y="648"/>
                  <a:pt x="816" y="696"/>
                  <a:pt x="816" y="720"/>
                </a:cubicBezTo>
                <a:cubicBezTo>
                  <a:pt x="816" y="744"/>
                  <a:pt x="872" y="760"/>
                  <a:pt x="864" y="768"/>
                </a:cubicBezTo>
                <a:cubicBezTo>
                  <a:pt x="856" y="776"/>
                  <a:pt x="792" y="760"/>
                  <a:pt x="768" y="768"/>
                </a:cubicBezTo>
                <a:cubicBezTo>
                  <a:pt x="744" y="776"/>
                  <a:pt x="736" y="800"/>
                  <a:pt x="720" y="816"/>
                </a:cubicBezTo>
                <a:cubicBezTo>
                  <a:pt x="704" y="832"/>
                  <a:pt x="688" y="848"/>
                  <a:pt x="672" y="864"/>
                </a:cubicBezTo>
                <a:cubicBezTo>
                  <a:pt x="656" y="880"/>
                  <a:pt x="656" y="912"/>
                  <a:pt x="624" y="912"/>
                </a:cubicBezTo>
                <a:cubicBezTo>
                  <a:pt x="592" y="912"/>
                  <a:pt x="504" y="888"/>
                  <a:pt x="480" y="864"/>
                </a:cubicBezTo>
                <a:cubicBezTo>
                  <a:pt x="456" y="840"/>
                  <a:pt x="488" y="792"/>
                  <a:pt x="480" y="768"/>
                </a:cubicBezTo>
                <a:cubicBezTo>
                  <a:pt x="472" y="744"/>
                  <a:pt x="448" y="744"/>
                  <a:pt x="432" y="720"/>
                </a:cubicBezTo>
                <a:cubicBezTo>
                  <a:pt x="416" y="696"/>
                  <a:pt x="408" y="648"/>
                  <a:pt x="384" y="624"/>
                </a:cubicBezTo>
                <a:cubicBezTo>
                  <a:pt x="360" y="600"/>
                  <a:pt x="320" y="584"/>
                  <a:pt x="288" y="576"/>
                </a:cubicBezTo>
                <a:cubicBezTo>
                  <a:pt x="256" y="568"/>
                  <a:pt x="208" y="560"/>
                  <a:pt x="192" y="576"/>
                </a:cubicBezTo>
                <a:cubicBezTo>
                  <a:pt x="176" y="592"/>
                  <a:pt x="200" y="648"/>
                  <a:pt x="192" y="672"/>
                </a:cubicBezTo>
                <a:cubicBezTo>
                  <a:pt x="184" y="696"/>
                  <a:pt x="160" y="704"/>
                  <a:pt x="144" y="720"/>
                </a:cubicBezTo>
                <a:cubicBezTo>
                  <a:pt x="128" y="736"/>
                  <a:pt x="112" y="752"/>
                  <a:pt x="96" y="768"/>
                </a:cubicBezTo>
                <a:cubicBezTo>
                  <a:pt x="80" y="784"/>
                  <a:pt x="64" y="800"/>
                  <a:pt x="48" y="816"/>
                </a:cubicBezTo>
                <a:cubicBezTo>
                  <a:pt x="32" y="832"/>
                  <a:pt x="16" y="848"/>
                  <a:pt x="0" y="864"/>
                </a:cubicBezTo>
              </a:path>
            </a:pathLst>
          </a:custGeom>
          <a:noFill/>
          <a:ln w="63500" cmpd="sng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2" name="Freeform 12"/>
          <p:cNvSpPr/>
          <p:nvPr/>
        </p:nvSpPr>
        <p:spPr bwMode="auto">
          <a:xfrm>
            <a:off x="1747042" y="938011"/>
            <a:ext cx="4140200" cy="3962400"/>
          </a:xfrm>
          <a:custGeom>
            <a:avLst/>
            <a:gdLst>
              <a:gd name="T0" fmla="*/ 2352 w 2608"/>
              <a:gd name="T1" fmla="*/ 0 h 2496"/>
              <a:gd name="T2" fmla="*/ 2352 w 2608"/>
              <a:gd name="T3" fmla="*/ 96 h 2496"/>
              <a:gd name="T4" fmla="*/ 2400 w 2608"/>
              <a:gd name="T5" fmla="*/ 192 h 2496"/>
              <a:gd name="T6" fmla="*/ 2448 w 2608"/>
              <a:gd name="T7" fmla="*/ 336 h 2496"/>
              <a:gd name="T8" fmla="*/ 2448 w 2608"/>
              <a:gd name="T9" fmla="*/ 432 h 2496"/>
              <a:gd name="T10" fmla="*/ 2352 w 2608"/>
              <a:gd name="T11" fmla="*/ 480 h 2496"/>
              <a:gd name="T12" fmla="*/ 2352 w 2608"/>
              <a:gd name="T13" fmla="*/ 624 h 2496"/>
              <a:gd name="T14" fmla="*/ 2352 w 2608"/>
              <a:gd name="T15" fmla="*/ 720 h 2496"/>
              <a:gd name="T16" fmla="*/ 2400 w 2608"/>
              <a:gd name="T17" fmla="*/ 768 h 2496"/>
              <a:gd name="T18" fmla="*/ 2496 w 2608"/>
              <a:gd name="T19" fmla="*/ 768 h 2496"/>
              <a:gd name="T20" fmla="*/ 2544 w 2608"/>
              <a:gd name="T21" fmla="*/ 720 h 2496"/>
              <a:gd name="T22" fmla="*/ 2592 w 2608"/>
              <a:gd name="T23" fmla="*/ 768 h 2496"/>
              <a:gd name="T24" fmla="*/ 2592 w 2608"/>
              <a:gd name="T25" fmla="*/ 960 h 2496"/>
              <a:gd name="T26" fmla="*/ 2496 w 2608"/>
              <a:gd name="T27" fmla="*/ 1008 h 2496"/>
              <a:gd name="T28" fmla="*/ 2448 w 2608"/>
              <a:gd name="T29" fmla="*/ 1104 h 2496"/>
              <a:gd name="T30" fmla="*/ 2256 w 2608"/>
              <a:gd name="T31" fmla="*/ 1104 h 2496"/>
              <a:gd name="T32" fmla="*/ 2208 w 2608"/>
              <a:gd name="T33" fmla="*/ 1200 h 2496"/>
              <a:gd name="T34" fmla="*/ 2208 w 2608"/>
              <a:gd name="T35" fmla="*/ 1296 h 2496"/>
              <a:gd name="T36" fmla="*/ 2112 w 2608"/>
              <a:gd name="T37" fmla="*/ 1344 h 2496"/>
              <a:gd name="T38" fmla="*/ 1968 w 2608"/>
              <a:gd name="T39" fmla="*/ 1392 h 2496"/>
              <a:gd name="T40" fmla="*/ 1872 w 2608"/>
              <a:gd name="T41" fmla="*/ 1392 h 2496"/>
              <a:gd name="T42" fmla="*/ 1824 w 2608"/>
              <a:gd name="T43" fmla="*/ 1488 h 2496"/>
              <a:gd name="T44" fmla="*/ 1872 w 2608"/>
              <a:gd name="T45" fmla="*/ 1584 h 2496"/>
              <a:gd name="T46" fmla="*/ 1776 w 2608"/>
              <a:gd name="T47" fmla="*/ 1584 h 2496"/>
              <a:gd name="T48" fmla="*/ 1680 w 2608"/>
              <a:gd name="T49" fmla="*/ 1680 h 2496"/>
              <a:gd name="T50" fmla="*/ 1632 w 2608"/>
              <a:gd name="T51" fmla="*/ 1728 h 2496"/>
              <a:gd name="T52" fmla="*/ 1488 w 2608"/>
              <a:gd name="T53" fmla="*/ 1776 h 2496"/>
              <a:gd name="T54" fmla="*/ 1392 w 2608"/>
              <a:gd name="T55" fmla="*/ 1824 h 2496"/>
              <a:gd name="T56" fmla="*/ 1296 w 2608"/>
              <a:gd name="T57" fmla="*/ 1824 h 2496"/>
              <a:gd name="T58" fmla="*/ 1152 w 2608"/>
              <a:gd name="T59" fmla="*/ 1824 h 2496"/>
              <a:gd name="T60" fmla="*/ 1056 w 2608"/>
              <a:gd name="T61" fmla="*/ 1872 h 2496"/>
              <a:gd name="T62" fmla="*/ 912 w 2608"/>
              <a:gd name="T63" fmla="*/ 1920 h 2496"/>
              <a:gd name="T64" fmla="*/ 816 w 2608"/>
              <a:gd name="T65" fmla="*/ 1920 h 2496"/>
              <a:gd name="T66" fmla="*/ 672 w 2608"/>
              <a:gd name="T67" fmla="*/ 1920 h 2496"/>
              <a:gd name="T68" fmla="*/ 576 w 2608"/>
              <a:gd name="T69" fmla="*/ 1968 h 2496"/>
              <a:gd name="T70" fmla="*/ 432 w 2608"/>
              <a:gd name="T71" fmla="*/ 2016 h 2496"/>
              <a:gd name="T72" fmla="*/ 288 w 2608"/>
              <a:gd name="T73" fmla="*/ 2112 h 2496"/>
              <a:gd name="T74" fmla="*/ 192 w 2608"/>
              <a:gd name="T75" fmla="*/ 2160 h 2496"/>
              <a:gd name="T76" fmla="*/ 96 w 2608"/>
              <a:gd name="T77" fmla="*/ 2256 h 2496"/>
              <a:gd name="T78" fmla="*/ 0 w 2608"/>
              <a:gd name="T79" fmla="*/ 2352 h 2496"/>
              <a:gd name="T80" fmla="*/ 96 w 2608"/>
              <a:gd name="T81" fmla="*/ 2400 h 2496"/>
              <a:gd name="T82" fmla="*/ 240 w 2608"/>
              <a:gd name="T83" fmla="*/ 2400 h 2496"/>
              <a:gd name="T84" fmla="*/ 336 w 2608"/>
              <a:gd name="T85" fmla="*/ 2400 h 2496"/>
              <a:gd name="T86" fmla="*/ 288 w 2608"/>
              <a:gd name="T87" fmla="*/ 2448 h 2496"/>
              <a:gd name="T88" fmla="*/ 240 w 2608"/>
              <a:gd name="T89" fmla="*/ 2496 h 2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608" h="2496">
                <a:moveTo>
                  <a:pt x="2352" y="0"/>
                </a:moveTo>
                <a:cubicBezTo>
                  <a:pt x="2348" y="32"/>
                  <a:pt x="2344" y="64"/>
                  <a:pt x="2352" y="96"/>
                </a:cubicBezTo>
                <a:cubicBezTo>
                  <a:pt x="2360" y="128"/>
                  <a:pt x="2384" y="152"/>
                  <a:pt x="2400" y="192"/>
                </a:cubicBezTo>
                <a:cubicBezTo>
                  <a:pt x="2416" y="232"/>
                  <a:pt x="2440" y="296"/>
                  <a:pt x="2448" y="336"/>
                </a:cubicBezTo>
                <a:cubicBezTo>
                  <a:pt x="2456" y="376"/>
                  <a:pt x="2464" y="408"/>
                  <a:pt x="2448" y="432"/>
                </a:cubicBezTo>
                <a:cubicBezTo>
                  <a:pt x="2432" y="456"/>
                  <a:pt x="2368" y="448"/>
                  <a:pt x="2352" y="480"/>
                </a:cubicBezTo>
                <a:cubicBezTo>
                  <a:pt x="2336" y="512"/>
                  <a:pt x="2352" y="584"/>
                  <a:pt x="2352" y="624"/>
                </a:cubicBezTo>
                <a:cubicBezTo>
                  <a:pt x="2352" y="664"/>
                  <a:pt x="2344" y="696"/>
                  <a:pt x="2352" y="720"/>
                </a:cubicBezTo>
                <a:cubicBezTo>
                  <a:pt x="2360" y="744"/>
                  <a:pt x="2376" y="760"/>
                  <a:pt x="2400" y="768"/>
                </a:cubicBezTo>
                <a:cubicBezTo>
                  <a:pt x="2424" y="776"/>
                  <a:pt x="2472" y="776"/>
                  <a:pt x="2496" y="768"/>
                </a:cubicBezTo>
                <a:cubicBezTo>
                  <a:pt x="2520" y="760"/>
                  <a:pt x="2528" y="720"/>
                  <a:pt x="2544" y="720"/>
                </a:cubicBezTo>
                <a:cubicBezTo>
                  <a:pt x="2560" y="720"/>
                  <a:pt x="2584" y="728"/>
                  <a:pt x="2592" y="768"/>
                </a:cubicBezTo>
                <a:cubicBezTo>
                  <a:pt x="2600" y="808"/>
                  <a:pt x="2608" y="920"/>
                  <a:pt x="2592" y="960"/>
                </a:cubicBezTo>
                <a:cubicBezTo>
                  <a:pt x="2576" y="1000"/>
                  <a:pt x="2520" y="984"/>
                  <a:pt x="2496" y="1008"/>
                </a:cubicBezTo>
                <a:cubicBezTo>
                  <a:pt x="2472" y="1032"/>
                  <a:pt x="2488" y="1088"/>
                  <a:pt x="2448" y="1104"/>
                </a:cubicBezTo>
                <a:cubicBezTo>
                  <a:pt x="2408" y="1120"/>
                  <a:pt x="2296" y="1088"/>
                  <a:pt x="2256" y="1104"/>
                </a:cubicBezTo>
                <a:cubicBezTo>
                  <a:pt x="2216" y="1120"/>
                  <a:pt x="2216" y="1168"/>
                  <a:pt x="2208" y="1200"/>
                </a:cubicBezTo>
                <a:cubicBezTo>
                  <a:pt x="2200" y="1232"/>
                  <a:pt x="2224" y="1272"/>
                  <a:pt x="2208" y="1296"/>
                </a:cubicBezTo>
                <a:cubicBezTo>
                  <a:pt x="2192" y="1320"/>
                  <a:pt x="2152" y="1328"/>
                  <a:pt x="2112" y="1344"/>
                </a:cubicBezTo>
                <a:cubicBezTo>
                  <a:pt x="2072" y="1360"/>
                  <a:pt x="2008" y="1384"/>
                  <a:pt x="1968" y="1392"/>
                </a:cubicBezTo>
                <a:cubicBezTo>
                  <a:pt x="1928" y="1400"/>
                  <a:pt x="1896" y="1376"/>
                  <a:pt x="1872" y="1392"/>
                </a:cubicBezTo>
                <a:cubicBezTo>
                  <a:pt x="1848" y="1408"/>
                  <a:pt x="1824" y="1456"/>
                  <a:pt x="1824" y="1488"/>
                </a:cubicBezTo>
                <a:cubicBezTo>
                  <a:pt x="1824" y="1520"/>
                  <a:pt x="1880" y="1568"/>
                  <a:pt x="1872" y="1584"/>
                </a:cubicBezTo>
                <a:cubicBezTo>
                  <a:pt x="1864" y="1600"/>
                  <a:pt x="1808" y="1568"/>
                  <a:pt x="1776" y="1584"/>
                </a:cubicBezTo>
                <a:cubicBezTo>
                  <a:pt x="1744" y="1600"/>
                  <a:pt x="1704" y="1656"/>
                  <a:pt x="1680" y="1680"/>
                </a:cubicBezTo>
                <a:cubicBezTo>
                  <a:pt x="1656" y="1704"/>
                  <a:pt x="1664" y="1712"/>
                  <a:pt x="1632" y="1728"/>
                </a:cubicBezTo>
                <a:cubicBezTo>
                  <a:pt x="1600" y="1744"/>
                  <a:pt x="1528" y="1760"/>
                  <a:pt x="1488" y="1776"/>
                </a:cubicBezTo>
                <a:cubicBezTo>
                  <a:pt x="1448" y="1792"/>
                  <a:pt x="1424" y="1816"/>
                  <a:pt x="1392" y="1824"/>
                </a:cubicBezTo>
                <a:cubicBezTo>
                  <a:pt x="1360" y="1832"/>
                  <a:pt x="1336" y="1824"/>
                  <a:pt x="1296" y="1824"/>
                </a:cubicBezTo>
                <a:cubicBezTo>
                  <a:pt x="1256" y="1824"/>
                  <a:pt x="1192" y="1816"/>
                  <a:pt x="1152" y="1824"/>
                </a:cubicBezTo>
                <a:cubicBezTo>
                  <a:pt x="1112" y="1832"/>
                  <a:pt x="1096" y="1856"/>
                  <a:pt x="1056" y="1872"/>
                </a:cubicBezTo>
                <a:cubicBezTo>
                  <a:pt x="1016" y="1888"/>
                  <a:pt x="952" y="1912"/>
                  <a:pt x="912" y="1920"/>
                </a:cubicBezTo>
                <a:cubicBezTo>
                  <a:pt x="872" y="1928"/>
                  <a:pt x="856" y="1920"/>
                  <a:pt x="816" y="1920"/>
                </a:cubicBezTo>
                <a:cubicBezTo>
                  <a:pt x="776" y="1920"/>
                  <a:pt x="712" y="1912"/>
                  <a:pt x="672" y="1920"/>
                </a:cubicBezTo>
                <a:cubicBezTo>
                  <a:pt x="632" y="1928"/>
                  <a:pt x="616" y="1952"/>
                  <a:pt x="576" y="1968"/>
                </a:cubicBezTo>
                <a:cubicBezTo>
                  <a:pt x="536" y="1984"/>
                  <a:pt x="480" y="1992"/>
                  <a:pt x="432" y="2016"/>
                </a:cubicBezTo>
                <a:cubicBezTo>
                  <a:pt x="384" y="2040"/>
                  <a:pt x="328" y="2088"/>
                  <a:pt x="288" y="2112"/>
                </a:cubicBezTo>
                <a:cubicBezTo>
                  <a:pt x="248" y="2136"/>
                  <a:pt x="224" y="2136"/>
                  <a:pt x="192" y="2160"/>
                </a:cubicBezTo>
                <a:cubicBezTo>
                  <a:pt x="160" y="2184"/>
                  <a:pt x="128" y="2224"/>
                  <a:pt x="96" y="2256"/>
                </a:cubicBezTo>
                <a:cubicBezTo>
                  <a:pt x="64" y="2288"/>
                  <a:pt x="0" y="2328"/>
                  <a:pt x="0" y="2352"/>
                </a:cubicBezTo>
                <a:cubicBezTo>
                  <a:pt x="0" y="2376"/>
                  <a:pt x="56" y="2392"/>
                  <a:pt x="96" y="2400"/>
                </a:cubicBezTo>
                <a:cubicBezTo>
                  <a:pt x="136" y="2408"/>
                  <a:pt x="200" y="2400"/>
                  <a:pt x="240" y="2400"/>
                </a:cubicBezTo>
                <a:cubicBezTo>
                  <a:pt x="280" y="2400"/>
                  <a:pt x="328" y="2392"/>
                  <a:pt x="336" y="2400"/>
                </a:cubicBezTo>
                <a:cubicBezTo>
                  <a:pt x="344" y="2408"/>
                  <a:pt x="304" y="2432"/>
                  <a:pt x="288" y="2448"/>
                </a:cubicBezTo>
                <a:cubicBezTo>
                  <a:pt x="272" y="2464"/>
                  <a:pt x="248" y="2480"/>
                  <a:pt x="240" y="2496"/>
                </a:cubicBezTo>
              </a:path>
            </a:pathLst>
          </a:custGeom>
          <a:noFill/>
          <a:ln w="63500" cmpd="sng">
            <a:solidFill>
              <a:srgbClr val="FF0066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563485" y="2503805"/>
            <a:ext cx="457962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altLang="zh-CN" sz="2800" b="1"/>
          </a:p>
          <a:p>
            <a:endParaRPr lang="en-US" altLang="zh-CN" sz="2800" b="1"/>
          </a:p>
          <a:p>
            <a:endParaRPr lang="en-US" altLang="zh-CN" sz="2800" b="1"/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800mm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降水量线经过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     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一线。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/>
          </a:p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、我国降水的空间分布</a:t>
            </a:r>
            <a:r>
              <a:rPr lang="zh-CN" altLang="en-US" sz="2800" b="1"/>
              <a:t>：</a:t>
            </a:r>
            <a:endParaRPr lang="zh-CN" altLang="en-US" sz="2800" b="1"/>
          </a:p>
          <a:p>
            <a:endParaRPr lang="en-US" altLang="zh-CN" sz="2800" b="1"/>
          </a:p>
        </p:txBody>
      </p:sp>
      <p:sp>
        <p:nvSpPr>
          <p:cNvPr id="4" name="文本框 3"/>
          <p:cNvSpPr txBox="1"/>
          <p:nvPr/>
        </p:nvSpPr>
        <p:spPr>
          <a:xfrm>
            <a:off x="7480935" y="4144010"/>
            <a:ext cx="20294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秦岭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淮河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85405" y="5620385"/>
            <a:ext cx="46164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从东南沿海向西北内陆递减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6830" y="173990"/>
            <a:ext cx="47815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我国降水量的分布</a:t>
            </a: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5" grpId="0" bldLvl="0" animBg="1"/>
      <p:bldP spid="5126" grpId="0" bldLvl="0" animBg="1" autoUpdateAnimBg="0"/>
      <p:bldP spid="5127" grpId="0" bldLvl="0" animBg="1" autoUpdateAnimBg="0"/>
      <p:bldP spid="5128" grpId="0" bldLvl="0" animBg="1" autoUpdateAnimBg="0"/>
      <p:bldP spid="5131" grpId="0" bldLvl="0" animBg="1"/>
      <p:bldP spid="5132" grpId="0" bldLvl="0" animBg="1"/>
      <p:bldP spid="4" grpId="0"/>
      <p:bldP spid="5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9"/>
          <a:stretch>
            <a:fillRect/>
          </a:stretch>
        </p:blipFill>
        <p:spPr bwMode="auto">
          <a:xfrm>
            <a:off x="1780540" y="-224155"/>
            <a:ext cx="9394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9" name="Text Box 7"/>
          <p:cNvSpPr txBox="1">
            <a:spLocks noChangeArrowheads="1"/>
          </p:cNvSpPr>
          <p:nvPr/>
        </p:nvSpPr>
        <p:spPr bwMode="auto">
          <a:xfrm>
            <a:off x="6489064" y="4793275"/>
            <a:ext cx="1461770" cy="521970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湿 润 区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2" name="Text Box 10"/>
          <p:cNvSpPr txBox="1">
            <a:spLocks noChangeArrowheads="1"/>
          </p:cNvSpPr>
          <p:nvPr/>
        </p:nvSpPr>
        <p:spPr bwMode="auto">
          <a:xfrm rot="21180000">
            <a:off x="3155030" y="2335163"/>
            <a:ext cx="2946400" cy="521970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干        旱        区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3" name="Text Box 11"/>
          <p:cNvSpPr txBox="1">
            <a:spLocks noChangeArrowheads="1"/>
          </p:cNvSpPr>
          <p:nvPr/>
        </p:nvSpPr>
        <p:spPr bwMode="auto">
          <a:xfrm>
            <a:off x="7885780" y="3660280"/>
            <a:ext cx="1358064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800mm</a:t>
            </a:r>
            <a:endParaRPr lang="zh-CN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4" name="Text Box 12"/>
          <p:cNvSpPr txBox="1">
            <a:spLocks noChangeArrowheads="1"/>
          </p:cNvSpPr>
          <p:nvPr/>
        </p:nvSpPr>
        <p:spPr bwMode="auto">
          <a:xfrm>
            <a:off x="7378019" y="974025"/>
            <a:ext cx="1420813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>
            <a:spAutoFit/>
          </a:bodyPr>
          <a:lstStyle/>
          <a:p>
            <a:r>
              <a:rPr lang="zh-CN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400mm</a:t>
            </a:r>
            <a:endParaRPr lang="zh-CN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5" name="Text Box 13"/>
          <p:cNvSpPr txBox="1">
            <a:spLocks noChangeArrowheads="1"/>
          </p:cNvSpPr>
          <p:nvPr/>
        </p:nvSpPr>
        <p:spPr bwMode="auto">
          <a:xfrm>
            <a:off x="6592527" y="1572195"/>
            <a:ext cx="1358064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200mm</a:t>
            </a:r>
            <a:endParaRPr lang="zh-CN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 rot="20520000">
            <a:off x="5156835" y="3295650"/>
            <a:ext cx="31921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   湿     润    区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566795" y="3609975"/>
            <a:ext cx="701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31765" y="3034665"/>
            <a:ext cx="725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干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71005" y="2646045"/>
            <a:ext cx="5632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旱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334250" y="2033905"/>
            <a:ext cx="3384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4140" y="88265"/>
            <a:ext cx="55867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中国干湿区的分布及分界线</a:t>
            </a:r>
            <a:endParaRPr lang="zh-CN" altLang="en-US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23" grpId="0" bldLvl="0" animBg="1"/>
      <p:bldP spid="13324" grpId="0" bldLvl="0" animBg="1"/>
      <p:bldP spid="13325" grpId="0" bldLvl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9"/>
          <a:stretch>
            <a:fillRect/>
          </a:stretch>
        </p:blipFill>
        <p:spPr bwMode="auto">
          <a:xfrm>
            <a:off x="902970" y="-215900"/>
            <a:ext cx="9931400" cy="681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3" name="Text Box 11"/>
          <p:cNvSpPr txBox="1">
            <a:spLocks noChangeArrowheads="1"/>
          </p:cNvSpPr>
          <p:nvPr/>
        </p:nvSpPr>
        <p:spPr bwMode="auto">
          <a:xfrm>
            <a:off x="7547960" y="3513595"/>
            <a:ext cx="1358064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800mm</a:t>
            </a:r>
            <a:endParaRPr lang="zh-CN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4" name="Text Box 12"/>
          <p:cNvSpPr txBox="1">
            <a:spLocks noChangeArrowheads="1"/>
          </p:cNvSpPr>
          <p:nvPr/>
        </p:nvSpPr>
        <p:spPr bwMode="auto">
          <a:xfrm>
            <a:off x="6935424" y="883855"/>
            <a:ext cx="1420813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>
            <a:spAutoFit/>
          </a:bodyPr>
          <a:lstStyle/>
          <a:p>
            <a:r>
              <a:rPr lang="zh-CN" altLang="zh-CN" sz="24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400mm</a:t>
            </a:r>
            <a:endParaRPr lang="zh-CN" altLang="zh-CN" sz="2400" b="1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25" name="Text Box 13"/>
          <p:cNvSpPr txBox="1">
            <a:spLocks noChangeArrowheads="1"/>
          </p:cNvSpPr>
          <p:nvPr/>
        </p:nvSpPr>
        <p:spPr bwMode="auto">
          <a:xfrm>
            <a:off x="6189937" y="1598230"/>
            <a:ext cx="1358064" cy="46166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zh-CN" sz="24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200mm</a:t>
            </a:r>
            <a:endParaRPr lang="zh-CN" altLang="zh-CN" sz="2400" b="1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8745" y="259715"/>
            <a:ext cx="55867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说出图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中的干湿地区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72225" y="4955540"/>
            <a:ext cx="11760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en-US" altLang="zh-CN" sz="3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93255" y="2854960"/>
            <a:ext cx="8191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en-US" altLang="zh-CN" sz="3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189980" y="2647315"/>
            <a:ext cx="7454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en-US" altLang="zh-CN" sz="3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013075" y="2335530"/>
            <a:ext cx="11550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31010" y="5366385"/>
            <a:ext cx="1530985" cy="1101725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80"/>
          <a:stretch>
            <a:fillRect/>
          </a:stretch>
        </p:blipFill>
        <p:spPr bwMode="auto">
          <a:xfrm>
            <a:off x="1804035" y="36830"/>
            <a:ext cx="9144000" cy="7061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154940" y="212090"/>
            <a:ext cx="3981450" cy="521970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中国气候</a:t>
            </a:r>
            <a:r>
              <a:rPr lang="zh-CN" altLang="en-US" sz="28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类型的分布</a:t>
            </a:r>
            <a:endParaRPr lang="zh-CN" altLang="en-US" sz="2800" b="1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3378836" y="2494263"/>
            <a:ext cx="2316480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温带大陆性气候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89" name="Text Box 5"/>
          <p:cNvSpPr txBox="1">
            <a:spLocks noChangeArrowheads="1"/>
          </p:cNvSpPr>
          <p:nvPr/>
        </p:nvSpPr>
        <p:spPr bwMode="auto">
          <a:xfrm rot="21420000">
            <a:off x="7422791" y="2937473"/>
            <a:ext cx="2011680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温带季风气候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90" name="Text Box 6"/>
          <p:cNvSpPr txBox="1">
            <a:spLocks noChangeArrowheads="1"/>
          </p:cNvSpPr>
          <p:nvPr/>
        </p:nvSpPr>
        <p:spPr bwMode="auto">
          <a:xfrm>
            <a:off x="5860056" y="4777703"/>
            <a:ext cx="2316480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亚热带季风气候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91" name="Text Box 7"/>
          <p:cNvSpPr txBox="1">
            <a:spLocks noChangeArrowheads="1"/>
          </p:cNvSpPr>
          <p:nvPr/>
        </p:nvSpPr>
        <p:spPr bwMode="auto">
          <a:xfrm>
            <a:off x="5513346" y="6228043"/>
            <a:ext cx="2327275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热带季风气候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92" name="Text Box 8"/>
          <p:cNvSpPr txBox="1">
            <a:spLocks noChangeArrowheads="1"/>
          </p:cNvSpPr>
          <p:nvPr/>
        </p:nvSpPr>
        <p:spPr bwMode="auto">
          <a:xfrm>
            <a:off x="3173709" y="3536368"/>
            <a:ext cx="2011680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高山高原气候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80"/>
          <a:stretch>
            <a:fillRect/>
          </a:stretch>
        </p:blipFill>
        <p:spPr bwMode="auto">
          <a:xfrm>
            <a:off x="1699895" y="-13987"/>
            <a:ext cx="9144000" cy="688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780415" y="236855"/>
            <a:ext cx="3981450" cy="521970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说出图中的气候类型</a:t>
            </a:r>
            <a:endParaRPr lang="zh-CN" altLang="en-US" sz="2800" b="1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85760" y="1607820"/>
            <a:ext cx="7766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21170" y="4511040"/>
            <a:ext cx="17399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20790" y="6100445"/>
            <a:ext cx="6007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715000" y="2470785"/>
            <a:ext cx="1113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en-US" altLang="zh-CN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79850" y="3334385"/>
            <a:ext cx="10763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endParaRPr lang="en-US" altLang="zh-CN" sz="3600" b="1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88185" y="5060315"/>
            <a:ext cx="1932305" cy="1673860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265430" y="866140"/>
            <a:ext cx="57581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经过</a:t>
            </a:r>
            <a:r>
              <a:rPr lang="zh-CN" altLang="en-US" sz="36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秦岭</a:t>
            </a:r>
            <a:r>
              <a:rPr lang="en-US" altLang="zh-CN" sz="36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</a:t>
            </a:r>
            <a:r>
              <a:rPr lang="zh-CN" altLang="en-US" sz="36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淮河</a:t>
            </a:r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的地理界线：</a:t>
            </a:r>
            <a:endParaRPr lang="zh-CN" altLang="en-US" sz="3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5430" y="1743710"/>
            <a:ext cx="1175004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Calibri" panose="020F0502020204030204" charset="0"/>
              </a:rPr>
              <a:t>（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等温线。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年降水量线。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带和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带的分界线（温度带）。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地区和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地区的分界线（干湿地区）。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  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气候和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气候的分界线。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0785" y="1713230"/>
            <a:ext cx="15024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一月</a:t>
            </a:r>
            <a:r>
              <a:rPr lang="en-US" altLang="zh-CN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</a:t>
            </a:r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°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25880" y="2552065"/>
            <a:ext cx="1515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800mm</a:t>
            </a:r>
            <a:endParaRPr lang="en-US" altLang="zh-CN" sz="24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76350" y="3402965"/>
            <a:ext cx="12890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亚热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29000" y="3352800"/>
            <a:ext cx="13646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暖温带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26870" y="4241800"/>
            <a:ext cx="16770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湿润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83380" y="4241800"/>
            <a:ext cx="18402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半湿润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02690" y="5080635"/>
            <a:ext cx="2226310" cy="52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C00000"/>
                </a:solidFill>
              </a14:hiddenFill>
            </a:ext>
          </a:extLst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亚热带季风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192905" y="5080635"/>
            <a:ext cx="27038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温带季风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0" grpId="0"/>
      <p:bldP spid="11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CFCFD"/>
              </a:clrFrom>
              <a:clrTo>
                <a:srgbClr val="FCFC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8" b="4883"/>
          <a:stretch>
            <a:fillRect/>
          </a:stretch>
        </p:blipFill>
        <p:spPr bwMode="auto">
          <a:xfrm>
            <a:off x="3987423" y="945357"/>
            <a:ext cx="8138038" cy="582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19" name="Text Box 3"/>
          <p:cNvSpPr txBox="1">
            <a:spLocks noChangeArrowheads="1"/>
          </p:cNvSpPr>
          <p:nvPr/>
        </p:nvSpPr>
        <p:spPr bwMode="auto">
          <a:xfrm rot="732447">
            <a:off x="9223905" y="1441276"/>
            <a:ext cx="369332" cy="1274346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大兴安岭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0" name="Text Box 4"/>
          <p:cNvSpPr txBox="1">
            <a:spLocks noChangeArrowheads="1"/>
          </p:cNvSpPr>
          <p:nvPr/>
        </p:nvSpPr>
        <p:spPr bwMode="auto">
          <a:xfrm rot="21258232">
            <a:off x="7990922" y="3164392"/>
            <a:ext cx="738664" cy="274638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山阴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1" name="Text Box 5"/>
          <p:cNvSpPr txBox="1">
            <a:spLocks noChangeArrowheads="1"/>
          </p:cNvSpPr>
          <p:nvPr/>
        </p:nvSpPr>
        <p:spPr bwMode="auto">
          <a:xfrm rot="912446">
            <a:off x="7487920" y="3365500"/>
            <a:ext cx="368935" cy="983615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贺兰山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3" name="Text Box 7"/>
          <p:cNvSpPr txBox="1">
            <a:spLocks noChangeArrowheads="1"/>
          </p:cNvSpPr>
          <p:nvPr/>
        </p:nvSpPr>
        <p:spPr bwMode="auto">
          <a:xfrm>
            <a:off x="171935" y="1877263"/>
            <a:ext cx="3536616" cy="230695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l"/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季风区和非季风区的分界线是什么？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5" name="Text Box 9"/>
          <p:cNvSpPr txBox="1">
            <a:spLocks noChangeArrowheads="1"/>
          </p:cNvSpPr>
          <p:nvPr/>
        </p:nvSpPr>
        <p:spPr bwMode="auto">
          <a:xfrm rot="18965797">
            <a:off x="6599467" y="3500803"/>
            <a:ext cx="369332" cy="1613711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巴颜喀拉山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6" name="Text Box 10"/>
          <p:cNvSpPr txBox="1">
            <a:spLocks noChangeArrowheads="1"/>
          </p:cNvSpPr>
          <p:nvPr/>
        </p:nvSpPr>
        <p:spPr bwMode="auto">
          <a:xfrm rot="18425797">
            <a:off x="5645595" y="3981609"/>
            <a:ext cx="369332" cy="1254884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冈底斯山</a:t>
            </a: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7" name="Rectangle 11"/>
          <p:cNvSpPr>
            <a:spLocks noChangeArrowheads="1"/>
          </p:cNvSpPr>
          <p:nvPr/>
        </p:nvSpPr>
        <p:spPr bwMode="auto">
          <a:xfrm>
            <a:off x="171935" y="4646174"/>
            <a:ext cx="3302196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大兴安岭</a:t>
            </a:r>
            <a:r>
              <a:rPr lang="zh-CN" altLang="zh-CN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阴山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山脉</a:t>
            </a:r>
            <a:r>
              <a:rPr lang="zh-CN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endParaRPr lang="zh-CN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贺兰山</a:t>
            </a:r>
            <a:r>
              <a:rPr lang="zh-CN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巴颜喀拉山脉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冈底斯山脉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BEF"/>
              </a:clrFrom>
              <a:clrTo>
                <a:srgbClr val="FFFBE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12183414" cy="14166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9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9" grpId="0" bldLvl="0" animBg="1" autoUpdateAnimBg="0"/>
      <p:bldP spid="9220" grpId="0" bldLvl="0" animBg="1" autoUpdateAnimBg="0"/>
      <p:bldP spid="9221" grpId="0" bldLvl="0" animBg="1" autoUpdateAnimBg="0"/>
      <p:bldP spid="9225" grpId="0" bldLvl="0" animBg="1" autoUpdateAnimBg="0"/>
      <p:bldP spid="9226" grpId="0" bldLvl="0" animBg="1" autoUpdateAnimBg="0"/>
      <p:bldP spid="9227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5" r="6114" b="11229"/>
          <a:stretch>
            <a:fillRect/>
          </a:stretch>
        </p:blipFill>
        <p:spPr bwMode="auto">
          <a:xfrm>
            <a:off x="65864" y="210820"/>
            <a:ext cx="7921625" cy="613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Group 3"/>
          <p:cNvGrpSpPr/>
          <p:nvPr/>
        </p:nvGrpSpPr>
        <p:grpSpPr bwMode="auto">
          <a:xfrm>
            <a:off x="4368306" y="360680"/>
            <a:ext cx="3816350" cy="5976937"/>
            <a:chOff x="0" y="0"/>
            <a:chExt cx="2404" cy="3765"/>
          </a:xfrm>
        </p:grpSpPr>
        <p:sp>
          <p:nvSpPr>
            <p:cNvPr id="10244" name="Text Box 4"/>
            <p:cNvSpPr txBox="1">
              <a:spLocks noChangeArrowheads="1"/>
            </p:cNvSpPr>
            <p:nvPr/>
          </p:nvSpPr>
          <p:spPr bwMode="auto">
            <a:xfrm>
              <a:off x="1134" y="998"/>
              <a:ext cx="127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endParaRPr lang="zh-CN" altLang="zh-CN" sz="2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45" name="Oval 5"/>
            <p:cNvSpPr>
              <a:spLocks noChangeArrowheads="1"/>
            </p:cNvSpPr>
            <p:nvPr/>
          </p:nvSpPr>
          <p:spPr bwMode="auto">
            <a:xfrm>
              <a:off x="726" y="0"/>
              <a:ext cx="408" cy="318"/>
            </a:xfrm>
            <a:prstGeom prst="ellipse">
              <a:avLst/>
            </a:prstGeom>
            <a:noFill/>
            <a:ln w="38100" cmpd="sng">
              <a:solidFill>
                <a:srgbClr val="FF0066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46" name="Oval 6"/>
            <p:cNvSpPr>
              <a:spLocks noChangeArrowheads="1"/>
            </p:cNvSpPr>
            <p:nvPr/>
          </p:nvSpPr>
          <p:spPr bwMode="auto">
            <a:xfrm>
              <a:off x="0" y="3447"/>
              <a:ext cx="408" cy="318"/>
            </a:xfrm>
            <a:prstGeom prst="ellipse">
              <a:avLst/>
            </a:prstGeom>
            <a:noFill/>
            <a:ln w="38100" cmpd="sng">
              <a:solidFill>
                <a:srgbClr val="FF000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47" name="Line 7"/>
            <p:cNvSpPr>
              <a:spLocks noChangeShapeType="1"/>
            </p:cNvSpPr>
            <p:nvPr/>
          </p:nvSpPr>
          <p:spPr bwMode="auto">
            <a:xfrm flipV="1">
              <a:off x="318" y="1315"/>
              <a:ext cx="1451" cy="2132"/>
            </a:xfrm>
            <a:prstGeom prst="line">
              <a:avLst/>
            </a:prstGeom>
            <a:noFill/>
            <a:ln w="38100" cmpd="sng">
              <a:solidFill>
                <a:srgbClr val="12261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48" name="Line 8"/>
            <p:cNvSpPr>
              <a:spLocks noChangeShapeType="1"/>
            </p:cNvSpPr>
            <p:nvPr/>
          </p:nvSpPr>
          <p:spPr bwMode="auto">
            <a:xfrm>
              <a:off x="1043" y="300"/>
              <a:ext cx="726" cy="698"/>
            </a:xfrm>
            <a:prstGeom prst="line">
              <a:avLst/>
            </a:prstGeom>
            <a:noFill/>
            <a:ln w="38100" cmpd="sng">
              <a:solidFill>
                <a:srgbClr val="12261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249" name="Text Box 9"/>
          <p:cNvSpPr txBox="1">
            <a:spLocks noChangeArrowheads="1"/>
          </p:cNvSpPr>
          <p:nvPr/>
        </p:nvSpPr>
        <p:spPr bwMode="auto">
          <a:xfrm>
            <a:off x="7137344" y="2947034"/>
            <a:ext cx="5538188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我国夏季南北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普遍高温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南北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温差小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400" b="1" dirty="0"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50" name="Text Box 10"/>
          <p:cNvSpPr txBox="1">
            <a:spLocks noChangeArrowheads="1"/>
          </p:cNvSpPr>
          <p:nvPr/>
        </p:nvSpPr>
        <p:spPr bwMode="auto">
          <a:xfrm>
            <a:off x="7033260" y="1480185"/>
            <a:ext cx="5468620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zh-CN" sz="2400" b="1" dirty="0" smtClean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、计算</a:t>
            </a:r>
            <a:r>
              <a:rPr lang="zh-CN" altLang="zh-CN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月中国南北温差是多少</a:t>
            </a:r>
            <a:r>
              <a:rPr lang="zh-CN" altLang="en-US" sz="2400" b="1" dirty="0" smtClean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2800" b="1" dirty="0" smtClean="0"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 dirty="0"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、说出中国夏季气温分布特征。</a:t>
            </a:r>
            <a:endParaRPr lang="zh-CN" altLang="en-US" sz="2400" b="1" dirty="0"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51" name="Rectangle 11"/>
          <p:cNvSpPr>
            <a:spLocks noChangeArrowheads="1"/>
          </p:cNvSpPr>
          <p:nvPr/>
        </p:nvSpPr>
        <p:spPr bwMode="auto">
          <a:xfrm>
            <a:off x="5054899" y="1944878"/>
            <a:ext cx="2082800" cy="460375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 cmpd="sng">
            <a:solidFill>
              <a:schemeClr val="tx1"/>
            </a:solidFill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相差12℃左右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27731" y="6348412"/>
            <a:ext cx="3124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中国</a:t>
            </a:r>
            <a:r>
              <a:rPr lang="en-US" altLang="zh-CN" sz="2400" b="1" dirty="0" smtClean="0"/>
              <a:t>7</a:t>
            </a:r>
            <a:r>
              <a:rPr lang="zh-CN" altLang="en-US" sz="2400" b="1" dirty="0" smtClean="0"/>
              <a:t>月平均气温分布</a:t>
            </a:r>
            <a:endParaRPr lang="zh-CN" altLang="en-US" sz="2400" b="1" dirty="0"/>
          </a:p>
        </p:txBody>
      </p:sp>
      <p:sp>
        <p:nvSpPr>
          <p:cNvPr id="3" name="矩形 2"/>
          <p:cNvSpPr/>
          <p:nvPr/>
        </p:nvSpPr>
        <p:spPr>
          <a:xfrm>
            <a:off x="6914756" y="4410160"/>
            <a:ext cx="5334635" cy="4603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为什么中国夏季南北气温差异不大？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914515" y="4410075"/>
            <a:ext cx="5253990" cy="297688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ts val="4500"/>
              </a:lnSpc>
            </a:pPr>
            <a:endParaRPr lang="zh-CN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4500"/>
              </a:lnSpc>
            </a:pPr>
            <a:r>
              <a:rPr lang="zh-CN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我国夏季北方太阳高度虽然比南方低，但</a:t>
            </a:r>
            <a:r>
              <a:rPr lang="zh-CN" altLang="zh-CN" sz="2400" b="1" dirty="0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北方白昼比南方长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获得的太阳光热并不少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4500"/>
              </a:lnSpc>
            </a:pPr>
            <a:endParaRPr lang="zh-CN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574030" y="388620"/>
            <a:ext cx="973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16</a:t>
            </a:r>
            <a:r>
              <a:rPr lang="zh-CN" altLang="en-US" sz="2400" b="1"/>
              <a:t>°</a:t>
            </a:r>
            <a:endParaRPr lang="en-US" altLang="zh-CN" sz="2400" b="1"/>
          </a:p>
        </p:txBody>
      </p:sp>
      <p:sp>
        <p:nvSpPr>
          <p:cNvPr id="5" name="文本框 4"/>
          <p:cNvSpPr txBox="1"/>
          <p:nvPr/>
        </p:nvSpPr>
        <p:spPr>
          <a:xfrm>
            <a:off x="4368165" y="5887720"/>
            <a:ext cx="1011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28</a:t>
            </a:r>
            <a:r>
              <a:rPr lang="zh-CN" altLang="en-US" sz="2400" b="1"/>
              <a:t>°</a:t>
            </a:r>
            <a:endParaRPr lang="zh-CN" altLang="en-US" sz="2400" b="1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251" grpId="0" animBg="1"/>
      <p:bldP spid="10249" grpId="0" animBg="1"/>
      <p:bldP spid="2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CFCFD"/>
              </a:clrFrom>
              <a:clrTo>
                <a:srgbClr val="FCFC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8" b="4883"/>
          <a:stretch>
            <a:fillRect/>
          </a:stretch>
        </p:blipFill>
        <p:spPr bwMode="auto">
          <a:xfrm>
            <a:off x="20955" y="-508000"/>
            <a:ext cx="7792720" cy="5332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5605" name="表格 25604"/>
          <p:cNvGraphicFramePr/>
          <p:nvPr/>
        </p:nvGraphicFramePr>
        <p:xfrm>
          <a:off x="382905" y="4750435"/>
          <a:ext cx="10988040" cy="2283460"/>
        </p:xfrm>
        <a:graphic>
          <a:graphicData uri="http://schemas.openxmlformats.org/drawingml/2006/table">
            <a:tbl>
              <a:tblPr/>
              <a:tblGrid>
                <a:gridCol w="2001520"/>
                <a:gridCol w="3079750"/>
                <a:gridCol w="2101215"/>
                <a:gridCol w="1646555"/>
                <a:gridCol w="2159000"/>
              </a:tblGrid>
              <a:tr h="8953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项目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发源地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风向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性质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FFFF00"/>
                          </a:solidFill>
                        </a:rPr>
                        <a:t>对气候的影响</a:t>
                      </a:r>
                      <a:endParaRPr lang="zh-CN" altLang="en-US" sz="24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601662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冬季风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CC33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5651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 b="0">
                          <a:solidFill>
                            <a:srgbClr val="FFFF00"/>
                          </a:solidFill>
                        </a:rPr>
                        <a:t>夏季风</a:t>
                      </a:r>
                      <a:endParaRPr lang="zh-CN" altLang="en-US" sz="2800" b="0">
                        <a:solidFill>
                          <a:srgbClr val="FFFF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n"/>
                        <a:defRPr sz="16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n"/>
                        <a:defRPr sz="1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Font typeface="Wingdings" panose="05000000000000000000" pitchFamily="2" charset="2"/>
                        <a:buChar char="n"/>
                        <a:defRPr sz="12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华文细黑" panose="0201060004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2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 anchorCtr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2649855" y="5671185"/>
            <a:ext cx="27082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西伯利亚、蒙古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49950" y="5671185"/>
            <a:ext cx="1776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西北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87970" y="5671185"/>
            <a:ext cx="14363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干冷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324340" y="5671185"/>
            <a:ext cx="21577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寒冷干燥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66975" y="6330315"/>
            <a:ext cx="2891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太平洋、印度洋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69255" y="6330315"/>
            <a:ext cx="2098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东南、西南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80045" y="6330315"/>
            <a:ext cx="12522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暖湿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324340" y="6330315"/>
            <a:ext cx="1657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FF00"/>
                </a:solidFill>
              </a:rPr>
              <a:t>高温多雨</a:t>
            </a:r>
            <a:endParaRPr lang="zh-CN" altLang="en-US" sz="2800" b="1">
              <a:solidFill>
                <a:srgbClr val="FFFF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813675" y="1779905"/>
            <a:ext cx="41255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中国季风气候显著的原因：</a:t>
            </a:r>
            <a:endParaRPr lang="zh-CN" altLang="en-US" sz="2800" b="1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900795" y="2291080"/>
            <a:ext cx="27012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海陆位置的影响</a:t>
            </a:r>
            <a:endParaRPr lang="zh-CN" altLang="en-US" sz="28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055235" y="136525"/>
            <a:ext cx="5613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48455" y="1360170"/>
            <a:ext cx="574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35680" y="1795780"/>
            <a:ext cx="6381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922905" y="2291080"/>
            <a:ext cx="6127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730375" y="2813050"/>
            <a:ext cx="9194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  <p:bldP spid="8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2411813" y="6262132"/>
            <a:ext cx="4267200" cy="533400"/>
          </a:xfrm>
          <a:prstGeom prst="rect">
            <a:avLst/>
          </a:prstGeom>
          <a:solidFill>
            <a:schemeClr val="tx1"/>
          </a:solidFill>
          <a:ln w="9525" cmpd="sng">
            <a:noFill/>
            <a:miter lim="800000"/>
          </a:ln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lang="zh-CN" altLang="en-US" sz="2800" b="1" dirty="0">
                <a:solidFill>
                  <a:schemeClr val="bg1"/>
                </a:solidFill>
                <a:ea typeface="隶书" panose="02010509060101010101" pitchFamily="49" charset="-122"/>
              </a:rPr>
              <a:t>我国东部地区主要雨带图</a:t>
            </a:r>
            <a:endParaRPr lang="zh-CN" altLang="en-US" sz="2800" b="1" dirty="0">
              <a:solidFill>
                <a:schemeClr val="bg1"/>
              </a:solidFill>
              <a:ea typeface="隶书" panose="02010509060101010101" pitchFamily="49" charset="-122"/>
            </a:endParaRPr>
          </a:p>
        </p:txBody>
      </p:sp>
      <p:pic>
        <p:nvPicPr>
          <p:cNvPr id="16387" name="Picture 3" descr="雨带1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6" y="1293256"/>
            <a:ext cx="6308725" cy="491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4456513" y="5304869"/>
            <a:ext cx="2032000" cy="466725"/>
          </a:xfrm>
          <a:prstGeom prst="rect">
            <a:avLst/>
          </a:prstGeom>
          <a:solidFill>
            <a:srgbClr val="00FFFF">
              <a:alpha val="50000"/>
            </a:srgbClr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>
                <a:solidFill>
                  <a:srgbClr val="0000FF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华南沿海地区</a:t>
            </a:r>
            <a:endParaRPr lang="zh-CN" altLang="en-US" sz="2400" b="1">
              <a:solidFill>
                <a:srgbClr val="0000FF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16389" name="Text Box 5"/>
          <p:cNvSpPr txBox="1">
            <a:spLocks noChangeArrowheads="1"/>
          </p:cNvSpPr>
          <p:nvPr/>
        </p:nvSpPr>
        <p:spPr bwMode="auto">
          <a:xfrm>
            <a:off x="4396189" y="4466669"/>
            <a:ext cx="2338387" cy="466725"/>
          </a:xfrm>
          <a:prstGeom prst="rect">
            <a:avLst/>
          </a:prstGeom>
          <a:solidFill>
            <a:srgbClr val="00FFFF">
              <a:alpha val="50000"/>
            </a:srgbClr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长江中下游地区</a:t>
            </a:r>
            <a:endParaRPr lang="zh-CN" altLang="en-US" sz="2400" b="1" dirty="0">
              <a:solidFill>
                <a:srgbClr val="0000FF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16390" name="Text Box 6"/>
          <p:cNvSpPr txBox="1">
            <a:spLocks noChangeArrowheads="1"/>
          </p:cNvSpPr>
          <p:nvPr/>
        </p:nvSpPr>
        <p:spPr bwMode="auto">
          <a:xfrm>
            <a:off x="4661301" y="3263344"/>
            <a:ext cx="1725613" cy="466725"/>
          </a:xfrm>
          <a:prstGeom prst="rect">
            <a:avLst/>
          </a:prstGeom>
          <a:solidFill>
            <a:srgbClr val="00FFFF">
              <a:alpha val="50000"/>
            </a:srgbClr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华北、东北</a:t>
            </a:r>
            <a:endParaRPr lang="zh-CN" altLang="en-US" sz="2400" b="1" dirty="0">
              <a:solidFill>
                <a:srgbClr val="0000FF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grpSp>
        <p:nvGrpSpPr>
          <p:cNvPr id="16391" name="Group 7"/>
          <p:cNvGrpSpPr/>
          <p:nvPr/>
        </p:nvGrpSpPr>
        <p:grpSpPr bwMode="auto">
          <a:xfrm>
            <a:off x="4737500" y="5685869"/>
            <a:ext cx="1109663" cy="473075"/>
            <a:chOff x="0" y="0"/>
            <a:chExt cx="699" cy="298"/>
          </a:xfrm>
        </p:grpSpPr>
        <p:sp>
          <p:nvSpPr>
            <p:cNvPr id="16392" name="AutoShape 8"/>
            <p:cNvSpPr>
              <a:spLocks noChangeArrowheads="1"/>
            </p:cNvSpPr>
            <p:nvPr/>
          </p:nvSpPr>
          <p:spPr bwMode="auto">
            <a:xfrm rot="16200000">
              <a:off x="409" y="29"/>
              <a:ext cx="288" cy="250"/>
            </a:xfrm>
            <a:custGeom>
              <a:avLst/>
              <a:gdLst>
                <a:gd name="G0" fmla="+- 16200 0 0"/>
                <a:gd name="G1" fmla="+- 5400 0 0"/>
                <a:gd name="G2" fmla="+- 21600 0 5400"/>
                <a:gd name="G3" fmla="+- 10800 0 5400"/>
                <a:gd name="G4" fmla="+- 21600 0 16200"/>
                <a:gd name="G5" fmla="*/ G4 G3 10800"/>
                <a:gd name="G6" fmla="+- 21600 0 G5"/>
                <a:gd name="T0" fmla="*/ 16200 w 21600"/>
                <a:gd name="T1" fmla="*/ 0 h 21600"/>
                <a:gd name="T2" fmla="*/ 0 w 21600"/>
                <a:gd name="T3" fmla="*/ 10800 h 21600"/>
                <a:gd name="T4" fmla="*/ 16200 w 21600"/>
                <a:gd name="T5" fmla="*/ 21600 h 21600"/>
                <a:gd name="T6" fmla="*/ 21600 w 21600"/>
                <a:gd name="T7" fmla="*/ 1080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G1 h 21600"/>
                <a:gd name="T14" fmla="*/ G6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solidFill>
              <a:srgbClr val="FF33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6393" name="Text Box 9"/>
            <p:cNvSpPr txBox="1">
              <a:spLocks noChangeArrowheads="1"/>
            </p:cNvSpPr>
            <p:nvPr/>
          </p:nvSpPr>
          <p:spPr bwMode="auto">
            <a:xfrm>
              <a:off x="0" y="0"/>
              <a:ext cx="69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4—5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月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394" name="Group 10"/>
          <p:cNvGrpSpPr/>
          <p:nvPr/>
        </p:nvGrpSpPr>
        <p:grpSpPr bwMode="auto">
          <a:xfrm>
            <a:off x="4737500" y="4863543"/>
            <a:ext cx="1109663" cy="538163"/>
            <a:chOff x="0" y="0"/>
            <a:chExt cx="699" cy="339"/>
          </a:xfrm>
        </p:grpSpPr>
        <p:sp>
          <p:nvSpPr>
            <p:cNvPr id="16395" name="AutoShape 11"/>
            <p:cNvSpPr>
              <a:spLocks noChangeArrowheads="1"/>
            </p:cNvSpPr>
            <p:nvPr/>
          </p:nvSpPr>
          <p:spPr bwMode="auto">
            <a:xfrm rot="16200000">
              <a:off x="428" y="0"/>
              <a:ext cx="250" cy="250"/>
            </a:xfrm>
            <a:custGeom>
              <a:avLst/>
              <a:gdLst>
                <a:gd name="G0" fmla="+- 16200 0 0"/>
                <a:gd name="G1" fmla="+- 5400 0 0"/>
                <a:gd name="G2" fmla="+- 21600 0 5400"/>
                <a:gd name="G3" fmla="+- 10800 0 5400"/>
                <a:gd name="G4" fmla="+- 21600 0 16200"/>
                <a:gd name="G5" fmla="*/ G4 G3 10800"/>
                <a:gd name="G6" fmla="+- 21600 0 G5"/>
                <a:gd name="T0" fmla="*/ 16200 w 21600"/>
                <a:gd name="T1" fmla="*/ 0 h 21600"/>
                <a:gd name="T2" fmla="*/ 0 w 21600"/>
                <a:gd name="T3" fmla="*/ 10800 h 21600"/>
                <a:gd name="T4" fmla="*/ 16200 w 21600"/>
                <a:gd name="T5" fmla="*/ 21600 h 21600"/>
                <a:gd name="T6" fmla="*/ 21600 w 21600"/>
                <a:gd name="T7" fmla="*/ 1080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G1 h 21600"/>
                <a:gd name="T14" fmla="*/ G6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solidFill>
              <a:srgbClr val="FF33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6396" name="Text Box 12"/>
            <p:cNvSpPr txBox="1">
              <a:spLocks noChangeArrowheads="1"/>
            </p:cNvSpPr>
            <p:nvPr/>
          </p:nvSpPr>
          <p:spPr bwMode="auto">
            <a:xfrm>
              <a:off x="0" y="48"/>
              <a:ext cx="69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6—7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月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397" name="Group 13"/>
          <p:cNvGrpSpPr/>
          <p:nvPr/>
        </p:nvGrpSpPr>
        <p:grpSpPr bwMode="auto">
          <a:xfrm>
            <a:off x="4545413" y="3736419"/>
            <a:ext cx="1268412" cy="746125"/>
            <a:chOff x="0" y="0"/>
            <a:chExt cx="799" cy="470"/>
          </a:xfrm>
        </p:grpSpPr>
        <p:sp>
          <p:nvSpPr>
            <p:cNvPr id="16398" name="AutoShape 14"/>
            <p:cNvSpPr>
              <a:spLocks noChangeArrowheads="1"/>
            </p:cNvSpPr>
            <p:nvPr/>
          </p:nvSpPr>
          <p:spPr bwMode="auto">
            <a:xfrm rot="16200000">
              <a:off x="439" y="110"/>
              <a:ext cx="470" cy="250"/>
            </a:xfrm>
            <a:custGeom>
              <a:avLst/>
              <a:gdLst>
                <a:gd name="G0" fmla="+- 16200 0 0"/>
                <a:gd name="G1" fmla="+- 5400 0 0"/>
                <a:gd name="G2" fmla="+- 21600 0 5400"/>
                <a:gd name="G3" fmla="+- 10800 0 5400"/>
                <a:gd name="G4" fmla="+- 21600 0 16200"/>
                <a:gd name="G5" fmla="*/ G4 G3 10800"/>
                <a:gd name="G6" fmla="+- 21600 0 G5"/>
                <a:gd name="T0" fmla="*/ 16200 w 21600"/>
                <a:gd name="T1" fmla="*/ 0 h 21600"/>
                <a:gd name="T2" fmla="*/ 0 w 21600"/>
                <a:gd name="T3" fmla="*/ 10800 h 21600"/>
                <a:gd name="T4" fmla="*/ 16200 w 21600"/>
                <a:gd name="T5" fmla="*/ 21600 h 21600"/>
                <a:gd name="T6" fmla="*/ 21600 w 21600"/>
                <a:gd name="T7" fmla="*/ 1080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G1 h 21600"/>
                <a:gd name="T14" fmla="*/ G6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solidFill>
              <a:srgbClr val="FF33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6399" name="Text Box 15"/>
            <p:cNvSpPr txBox="1">
              <a:spLocks noChangeArrowheads="1"/>
            </p:cNvSpPr>
            <p:nvPr/>
          </p:nvSpPr>
          <p:spPr bwMode="auto">
            <a:xfrm>
              <a:off x="0" y="134"/>
              <a:ext cx="69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7—8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月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400" name="Group 16"/>
          <p:cNvGrpSpPr/>
          <p:nvPr/>
        </p:nvGrpSpPr>
        <p:grpSpPr bwMode="auto">
          <a:xfrm>
            <a:off x="6331350" y="3491943"/>
            <a:ext cx="952500" cy="2209800"/>
            <a:chOff x="0" y="0"/>
            <a:chExt cx="600" cy="1392"/>
          </a:xfrm>
        </p:grpSpPr>
        <p:sp>
          <p:nvSpPr>
            <p:cNvPr id="16401" name="AutoShape 17"/>
            <p:cNvSpPr>
              <a:spLocks noChangeArrowheads="1"/>
            </p:cNvSpPr>
            <p:nvPr/>
          </p:nvSpPr>
          <p:spPr bwMode="auto">
            <a:xfrm>
              <a:off x="0" y="0"/>
              <a:ext cx="192" cy="1392"/>
            </a:xfrm>
            <a:prstGeom prst="curvedLeftArrow">
              <a:avLst>
                <a:gd name="adj1" fmla="val 145000"/>
                <a:gd name="adj2" fmla="val 290000"/>
                <a:gd name="adj3" fmla="val 33333"/>
              </a:avLst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6402" name="Text Box 18"/>
            <p:cNvSpPr txBox="1">
              <a:spLocks noChangeArrowheads="1"/>
            </p:cNvSpPr>
            <p:nvPr/>
          </p:nvSpPr>
          <p:spPr bwMode="auto">
            <a:xfrm>
              <a:off x="192" y="566"/>
              <a:ext cx="408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9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月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6403" name="Group 19"/>
          <p:cNvGrpSpPr/>
          <p:nvPr/>
        </p:nvGrpSpPr>
        <p:grpSpPr bwMode="auto">
          <a:xfrm>
            <a:off x="5858276" y="5685868"/>
            <a:ext cx="995363" cy="468313"/>
            <a:chOff x="0" y="0"/>
            <a:chExt cx="627" cy="295"/>
          </a:xfrm>
        </p:grpSpPr>
        <p:sp>
          <p:nvSpPr>
            <p:cNvPr id="16404" name="AutoShape 20"/>
            <p:cNvSpPr>
              <a:spLocks noChangeArrowheads="1"/>
            </p:cNvSpPr>
            <p:nvPr/>
          </p:nvSpPr>
          <p:spPr bwMode="auto">
            <a:xfrm rot="5400000">
              <a:off x="-14" y="27"/>
              <a:ext cx="282" cy="253"/>
            </a:xfrm>
            <a:custGeom>
              <a:avLst/>
              <a:gdLst>
                <a:gd name="G0" fmla="+- 16200 0 0"/>
                <a:gd name="G1" fmla="+- 5400 0 0"/>
                <a:gd name="G2" fmla="+- 21600 0 5400"/>
                <a:gd name="G3" fmla="+- 10800 0 5400"/>
                <a:gd name="G4" fmla="+- 21600 0 16200"/>
                <a:gd name="G5" fmla="*/ G4 G3 10800"/>
                <a:gd name="G6" fmla="+- 21600 0 G5"/>
                <a:gd name="T0" fmla="*/ 16200 w 21600"/>
                <a:gd name="T1" fmla="*/ 0 h 21600"/>
                <a:gd name="T2" fmla="*/ 0 w 21600"/>
                <a:gd name="T3" fmla="*/ 10800 h 21600"/>
                <a:gd name="T4" fmla="*/ 16200 w 21600"/>
                <a:gd name="T5" fmla="*/ 21600 h 21600"/>
                <a:gd name="T6" fmla="*/ 21600 w 21600"/>
                <a:gd name="T7" fmla="*/ 1080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G1 h 21600"/>
                <a:gd name="T14" fmla="*/ G6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6405" name="Text Box 21"/>
            <p:cNvSpPr txBox="1">
              <a:spLocks noChangeArrowheads="1"/>
            </p:cNvSpPr>
            <p:nvPr/>
          </p:nvSpPr>
          <p:spPr bwMode="auto">
            <a:xfrm>
              <a:off x="122" y="0"/>
              <a:ext cx="505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10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月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16416" name="Rectangle 32"/>
          <p:cNvSpPr>
            <a:spLocks noChangeArrowheads="1"/>
          </p:cNvSpPr>
          <p:nvPr/>
        </p:nvSpPr>
        <p:spPr bwMode="auto">
          <a:xfrm>
            <a:off x="107323" y="2512456"/>
            <a:ext cx="762000" cy="3076575"/>
          </a:xfrm>
          <a:prstGeom prst="rect">
            <a:avLst/>
          </a:prstGeom>
          <a:gradFill rotWithShape="0">
            <a:gsLst>
              <a:gs pos="0">
                <a:srgbClr val="FFF200"/>
              </a:gs>
              <a:gs pos="45000">
                <a:srgbClr val="FF7A00"/>
              </a:gs>
              <a:gs pos="70000">
                <a:srgbClr val="FF0300"/>
              </a:gs>
              <a:gs pos="100000">
                <a:srgbClr val="4D0808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lang="zh-CN" altLang="en-US" sz="3200" b="1" i="1">
                <a:solidFill>
                  <a:schemeClr val="bg1"/>
                </a:solidFill>
                <a:ea typeface="华文楷体" panose="02010600040101010101" pitchFamily="2" charset="-122"/>
              </a:rPr>
              <a:t>夏季风的进退</a:t>
            </a:r>
            <a:endParaRPr lang="zh-CN" altLang="en-US" sz="2800" b="1">
              <a:ea typeface="华文楷体" panose="02010600040101010101" pitchFamily="2" charset="-122"/>
            </a:endParaRPr>
          </a:p>
        </p:txBody>
      </p:sp>
      <p:sp>
        <p:nvSpPr>
          <p:cNvPr id="16417" name="AutoShape 33"/>
          <p:cNvSpPr>
            <a:spLocks noChangeArrowheads="1"/>
          </p:cNvSpPr>
          <p:nvPr/>
        </p:nvSpPr>
        <p:spPr bwMode="auto">
          <a:xfrm>
            <a:off x="790975" y="3796744"/>
            <a:ext cx="762000" cy="288925"/>
          </a:xfrm>
          <a:prstGeom prst="notchedRightArrow">
            <a:avLst>
              <a:gd name="adj1" fmla="val 50000"/>
              <a:gd name="adj2" fmla="val 65934"/>
            </a:avLst>
          </a:prstGeom>
          <a:solidFill>
            <a:srgbClr val="FF99FF"/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b="1"/>
          </a:p>
        </p:txBody>
      </p:sp>
      <p:sp>
        <p:nvSpPr>
          <p:cNvPr id="16421" name="Text Box 37"/>
          <p:cNvSpPr txBox="1">
            <a:spLocks noChangeArrowheads="1"/>
          </p:cNvSpPr>
          <p:nvPr/>
        </p:nvSpPr>
        <p:spPr bwMode="auto">
          <a:xfrm>
            <a:off x="1629175" y="3555443"/>
            <a:ext cx="1828800" cy="958850"/>
          </a:xfrm>
          <a:prstGeom prst="rect">
            <a:avLst/>
          </a:prstGeom>
          <a:solidFill>
            <a:srgbClr val="00FFFF">
              <a:alpha val="50000"/>
            </a:srgbClr>
          </a:solidFill>
          <a:ln w="12700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东部地区雨带推移</a:t>
            </a:r>
            <a:endParaRPr lang="zh-CN" altLang="en-US" sz="2800" b="1" dirty="0">
              <a:solidFill>
                <a:srgbClr val="0000FF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16422" name="AutoShape 38"/>
          <p:cNvSpPr>
            <a:spLocks noChangeArrowheads="1"/>
          </p:cNvSpPr>
          <p:nvPr/>
        </p:nvSpPr>
        <p:spPr bwMode="auto">
          <a:xfrm>
            <a:off x="3457975" y="3796744"/>
            <a:ext cx="762000" cy="288925"/>
          </a:xfrm>
          <a:prstGeom prst="notchedRightArrow">
            <a:avLst>
              <a:gd name="adj1" fmla="val 50000"/>
              <a:gd name="adj2" fmla="val 65934"/>
            </a:avLst>
          </a:prstGeom>
          <a:solidFill>
            <a:srgbClr val="FF99FF"/>
          </a:solidFill>
          <a:ln w="9525" cmpd="sng">
            <a:solidFill>
              <a:schemeClr val="bg2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zh-CN" altLang="zh-CN" sz="2400" b="1">
              <a:solidFill>
                <a:srgbClr val="FF99FF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BEF"/>
              </a:clrFrom>
              <a:clrTo>
                <a:srgbClr val="FFFBE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12183414" cy="1416676"/>
          </a:xfrm>
          <a:prstGeom prst="rect">
            <a:avLst/>
          </a:prstGeom>
        </p:spPr>
      </p:pic>
      <p:sp>
        <p:nvSpPr>
          <p:cNvPr id="40" name="Rectangle 3"/>
          <p:cNvSpPr txBox="1">
            <a:spLocks noChangeArrowheads="1"/>
          </p:cNvSpPr>
          <p:nvPr/>
        </p:nvSpPr>
        <p:spPr>
          <a:xfrm>
            <a:off x="7403555" y="4933278"/>
            <a:ext cx="4173828" cy="153902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会产生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旱涝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灾害</a:t>
            </a:r>
            <a:endParaRPr lang="zh-CN" altLang="en-US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雨带推进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迟缓</a:t>
            </a:r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----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南涝北旱</a:t>
            </a:r>
            <a:endParaRPr lang="zh-CN" altLang="en-US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雨带推进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迅速</a:t>
            </a:r>
            <a:r>
              <a:rPr lang="zh-CN" altLang="zh-CN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----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北涝南旱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7157925" y="4365936"/>
            <a:ext cx="51892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夏季风和雨带的进退失常产生的影响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57720" y="1446530"/>
            <a:ext cx="583120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、南北方雨季</a:t>
            </a:r>
            <a:endParaRPr lang="zh-CN" altLang="en-US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400" b="1">
              <a:solidFill>
                <a:srgbClr val="0000FF"/>
              </a:solidFill>
            </a:endParaRPr>
          </a:p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南方雨季开始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，结束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____,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雨季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</a:t>
            </a:r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北方雨季开始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___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，结束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____,</a:t>
            </a:r>
            <a:r>
              <a:rPr lang="zh-CN" altLang="en-US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雨季</a:t>
            </a:r>
            <a:r>
              <a:rPr lang="en-US" altLang="zh-CN" sz="24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___</a:t>
            </a:r>
            <a:endParaRPr lang="en-US" altLang="zh-CN" sz="24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113520" y="2185670"/>
            <a:ext cx="3314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537825" y="2155190"/>
            <a:ext cx="3930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迟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728450" y="2155190"/>
            <a:ext cx="2578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113520" y="2918460"/>
            <a:ext cx="4540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晚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549890" y="2918460"/>
            <a:ext cx="381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666855" y="2918460"/>
            <a:ext cx="3194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短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0" y="637540"/>
            <a:ext cx="8112760" cy="5835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______________</a:t>
            </a:r>
            <a:r>
              <a:rPr lang="zh-CN" altLang="en-US" sz="32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影响我国大陆东部的雨带推移：</a:t>
            </a:r>
            <a:endParaRPr lang="zh-CN" altLang="en-US" sz="32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637540"/>
            <a:ext cx="27324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夏季风的进退</a:t>
            </a:r>
            <a:endParaRPr lang="zh-CN" altLang="en-US" sz="3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6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6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417" grpId="0" bldLvl="0" animBg="1"/>
      <p:bldP spid="16421" grpId="0" bldLvl="0" animBg="1"/>
      <p:bldP spid="16422" grpId="0" bldLvl="0" animBg="1"/>
      <p:bldP spid="16388" grpId="0" bldLvl="0" animBg="1"/>
      <p:bldP spid="16389" grpId="0" bldLvl="0" animBg="1"/>
      <p:bldP spid="16390" grpId="0" bldLvl="0" animBg="1"/>
      <p:bldP spid="5" grpId="0"/>
      <p:bldP spid="6" grpId="0"/>
      <p:bldP spid="7" grpId="0"/>
      <p:bldP spid="8" grpId="0"/>
      <p:bldP spid="9" grpId="0"/>
      <p:bldP spid="10" grpId="0"/>
      <p:bldP spid="40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63575" y="1587500"/>
            <a:ext cx="108648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5000"/>
              </a:lnSpc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季风气候对中国的影响有哪些？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950595" y="2651760"/>
            <a:ext cx="1122807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夏季普遍高温，雨热同期，利于农作物生长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，因此中国</a:t>
            </a:r>
            <a:r>
              <a:rPr lang="zh-CN" altLang="en-US" sz="3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喜温作物的种植界限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，比世界其他地区的</a:t>
            </a:r>
            <a:r>
              <a:rPr lang="zh-CN" altLang="en-US" sz="3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纬度要高得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多。</a:t>
            </a:r>
            <a:endParaRPr lang="zh-CN" altLang="en-US" sz="3200"/>
          </a:p>
        </p:txBody>
      </p:sp>
      <p:sp>
        <p:nvSpPr>
          <p:cNvPr id="4" name="文本框 3"/>
          <p:cNvSpPr txBox="1"/>
          <p:nvPr/>
        </p:nvSpPr>
        <p:spPr>
          <a:xfrm>
            <a:off x="1764665" y="4072890"/>
            <a:ext cx="117284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5000"/>
              </a:lnSpc>
            </a:pP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在冬、夏季风强弱反常时，易造成旱涝灾害。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75335" y="581025"/>
            <a:ext cx="33299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/>
              <a:t>阅读：教材</a:t>
            </a:r>
            <a:r>
              <a:rPr lang="en-US" altLang="zh-CN" sz="3600" b="1"/>
              <a:t>P40</a:t>
            </a:r>
            <a:endParaRPr lang="en-US" altLang="zh-CN" sz="3600" b="1"/>
          </a:p>
        </p:txBody>
      </p:sp>
      <p:sp>
        <p:nvSpPr>
          <p:cNvPr id="6" name="文本框 5"/>
          <p:cNvSpPr txBox="1"/>
          <p:nvPr/>
        </p:nvSpPr>
        <p:spPr>
          <a:xfrm>
            <a:off x="663575" y="2651760"/>
            <a:ext cx="12020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有利</a:t>
            </a:r>
            <a:r>
              <a:rPr lang="zh-CN" altLang="en-US" sz="3200" b="1"/>
              <a:t>：</a:t>
            </a:r>
            <a:endParaRPr lang="zh-CN" altLang="en-US" sz="3200" b="1"/>
          </a:p>
        </p:txBody>
      </p:sp>
      <p:sp>
        <p:nvSpPr>
          <p:cNvPr id="7" name="文本框 6"/>
          <p:cNvSpPr txBox="1"/>
          <p:nvPr/>
        </p:nvSpPr>
        <p:spPr>
          <a:xfrm>
            <a:off x="594995" y="4134485"/>
            <a:ext cx="13392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不利</a:t>
            </a: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endParaRPr lang="zh-CN" altLang="en-US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784860" y="997585"/>
            <a:ext cx="110502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>
                <a:solidFill>
                  <a:srgbClr val="0000FF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归纳：中国的气候特征：</a:t>
            </a:r>
            <a:endParaRPr lang="zh-CN" altLang="en-US" sz="4400" b="1">
              <a:solidFill>
                <a:srgbClr val="0000FF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69010" y="2047240"/>
            <a:ext cx="580072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1</a:t>
            </a:r>
            <a:r>
              <a:rPr lang="zh-CN" altLang="en-US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、气候复杂多样</a:t>
            </a:r>
            <a:endParaRPr lang="zh-CN" altLang="en-US" sz="44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endParaRPr lang="en-US" altLang="zh-CN" sz="44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r>
              <a:rPr lang="en-US" altLang="zh-CN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2</a:t>
            </a:r>
            <a:r>
              <a:rPr lang="zh-CN" altLang="en-US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、季风气候显著</a:t>
            </a:r>
            <a:endParaRPr lang="zh-CN" altLang="en-US" sz="44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endParaRPr lang="en-US" altLang="zh-CN" sz="44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  <a:p>
            <a:r>
              <a:rPr lang="en-US" altLang="zh-CN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3</a:t>
            </a:r>
            <a:r>
              <a:rPr lang="zh-CN" altLang="en-US" sz="4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  <a:cs typeface="隶书" panose="02010509060101010101" pitchFamily="49" charset="-122"/>
              </a:rPr>
              <a:t>、大陆性特征显著</a:t>
            </a:r>
            <a:endParaRPr lang="zh-CN" altLang="en-US" sz="4400" b="1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  <a:cs typeface="隶书" panose="020105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图片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5" r="6114" b="11229"/>
          <a:stretch>
            <a:fillRect/>
          </a:stretch>
        </p:blipFill>
        <p:spPr bwMode="auto">
          <a:xfrm>
            <a:off x="108940" y="549275"/>
            <a:ext cx="7921625" cy="613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7" name="Text Box 3"/>
          <p:cNvSpPr txBox="1">
            <a:spLocks noChangeArrowheads="1"/>
          </p:cNvSpPr>
          <p:nvPr/>
        </p:nvSpPr>
        <p:spPr bwMode="auto">
          <a:xfrm>
            <a:off x="7404100" y="2821940"/>
            <a:ext cx="4387215" cy="953135"/>
          </a:xfrm>
          <a:prstGeom prst="rect">
            <a:avLst/>
          </a:prstGeom>
          <a:noFill/>
          <a:ln w="9525" cmpd="sng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找出中国夏季气温最低的地区，并解释原因。</a:t>
            </a:r>
            <a:endParaRPr lang="zh-CN" altLang="en-US" sz="2800" b="1" dirty="0"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68" name="Oval 4"/>
          <p:cNvSpPr>
            <a:spLocks noChangeArrowheads="1"/>
          </p:cNvSpPr>
          <p:nvPr/>
        </p:nvSpPr>
        <p:spPr bwMode="auto">
          <a:xfrm>
            <a:off x="626465" y="3198495"/>
            <a:ext cx="3095625" cy="1366837"/>
          </a:xfrm>
          <a:prstGeom prst="ellipse">
            <a:avLst/>
          </a:prstGeom>
          <a:noFill/>
          <a:ln w="50800" cmpd="sng">
            <a:solidFill>
              <a:srgbClr val="122613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800"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69" name="Text Box 5"/>
          <p:cNvSpPr txBox="1">
            <a:spLocks noChangeArrowheads="1"/>
          </p:cNvSpPr>
          <p:nvPr/>
        </p:nvSpPr>
        <p:spPr bwMode="auto">
          <a:xfrm>
            <a:off x="1363798" y="3619837"/>
            <a:ext cx="162095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青藏高原</a:t>
            </a:r>
            <a:endParaRPr lang="zh-CN" altLang="en-US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70" name="Text Box 6"/>
          <p:cNvSpPr txBox="1">
            <a:spLocks noChangeArrowheads="1"/>
          </p:cNvSpPr>
          <p:nvPr/>
        </p:nvSpPr>
        <p:spPr bwMode="auto">
          <a:xfrm>
            <a:off x="7330440" y="4143375"/>
            <a:ext cx="4535170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122613"/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地处高原，海拔</a:t>
            </a:r>
            <a:r>
              <a:rPr lang="zh-CN" altLang="en-US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高，气温低。</a:t>
            </a:r>
            <a:endParaRPr lang="zh-CN" altLang="en-US" sz="28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500"/>
                                        <p:tgtEl>
                                          <p:spTgt spid="11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 bldLvl="0" animBg="1"/>
      <p:bldP spid="11269" grpId="0" bldLvl="0" animBg="1" autoUpdateAnimBg="0"/>
      <p:bldP spid="11270" grpId="0" bldLvl="0" animBg="1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WordArt 2"/>
          <p:cNvSpPr>
            <a:spLocks noChangeArrowheads="1" noChangeShapeType="1"/>
          </p:cNvSpPr>
          <p:nvPr/>
        </p:nvSpPr>
        <p:spPr bwMode="auto">
          <a:xfrm>
            <a:off x="984354" y="565786"/>
            <a:ext cx="9144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19050" cmpd="sng">
                  <a:solidFill>
                    <a:srgbClr val="99CCFF"/>
                  </a:solidFill>
                  <a:round/>
                </a:ln>
                <a:solidFill>
                  <a:srgbClr val="122613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活动</a:t>
            </a:r>
            <a:endParaRPr lang="zh-CN" altLang="en-US" sz="3600" b="1" kern="10">
              <a:ln w="19050" cmpd="sng">
                <a:solidFill>
                  <a:srgbClr val="99CCFF"/>
                </a:solidFill>
                <a:round/>
              </a:ln>
              <a:solidFill>
                <a:srgbClr val="122613"/>
              </a:solidFill>
              <a:effectLst>
                <a:outerShdw dist="35921" dir="2700000" algn="ctr" rotWithShape="0">
                  <a:srgbClr val="99000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15" name="Text Box 3"/>
          <p:cNvSpPr txBox="1">
            <a:spLocks noChangeArrowheads="1"/>
          </p:cNvSpPr>
          <p:nvPr/>
        </p:nvSpPr>
        <p:spPr bwMode="auto">
          <a:xfrm>
            <a:off x="2167891" y="364491"/>
            <a:ext cx="7129463" cy="169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zh-CN" sz="2800" b="1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>
                <a:solidFill>
                  <a:srgbClr val="1226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玲玲和贝贝对中国冬、夏季气温最低区域作出了如下判断。他们的说法对吗？说出你的理由。</a:t>
            </a:r>
            <a:endParaRPr lang="zh-CN" altLang="en-US" sz="2800" b="1">
              <a:solidFill>
                <a:srgbClr val="1226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316" name="Picture 4" descr="玲玲5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275" y="2374424"/>
            <a:ext cx="1490662" cy="2520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7" name="AutoShape 5"/>
          <p:cNvSpPr>
            <a:spLocks noChangeArrowheads="1"/>
          </p:cNvSpPr>
          <p:nvPr/>
        </p:nvSpPr>
        <p:spPr bwMode="auto">
          <a:xfrm>
            <a:off x="2949157" y="2373948"/>
            <a:ext cx="2560767" cy="1281373"/>
          </a:xfrm>
          <a:prstGeom prst="wedgeRoundRectCallout">
            <a:avLst>
              <a:gd name="adj1" fmla="val -80295"/>
              <a:gd name="adj2" fmla="val 27162"/>
              <a:gd name="adj3" fmla="val 16667"/>
            </a:avLst>
          </a:prstGeom>
          <a:solidFill>
            <a:srgbClr val="122613"/>
          </a:solidFill>
          <a:ln w="9525" cmpd="sng">
            <a:solidFill>
              <a:schemeClr val="tx1"/>
            </a:solidFill>
            <a:miter lim="800000"/>
          </a:ln>
          <a:effectLst/>
        </p:spPr>
        <p:txBody>
          <a:bodyPr anchor="ctr"/>
          <a:lstStyle/>
          <a:p>
            <a:pPr>
              <a:lnSpc>
                <a:spcPct val="115000"/>
              </a:lnSpc>
            </a:pP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冬季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气温最低区域在北方。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18" name="AutoShape 6"/>
          <p:cNvSpPr>
            <a:spLocks noChangeArrowheads="1"/>
          </p:cNvSpPr>
          <p:nvPr/>
        </p:nvSpPr>
        <p:spPr bwMode="auto">
          <a:xfrm>
            <a:off x="6696020" y="1722609"/>
            <a:ext cx="2967765" cy="1281373"/>
          </a:xfrm>
          <a:prstGeom prst="wedgeRoundRectCallout">
            <a:avLst>
              <a:gd name="adj1" fmla="val 33301"/>
              <a:gd name="adj2" fmla="val 89517"/>
              <a:gd name="adj3" fmla="val 16667"/>
            </a:avLst>
          </a:prstGeom>
          <a:solidFill>
            <a:srgbClr val="122613"/>
          </a:solidFill>
          <a:ln w="9525" cmpd="sng">
            <a:solidFill>
              <a:schemeClr val="tx1"/>
            </a:solidFill>
            <a:miter lim="800000"/>
          </a:ln>
          <a:effectLst/>
        </p:spPr>
        <p:txBody>
          <a:bodyPr anchor="ctr"/>
          <a:lstStyle/>
          <a:p>
            <a:pPr>
              <a:lnSpc>
                <a:spcPct val="115000"/>
              </a:lnSpc>
            </a:pP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冬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、夏季气温最低区域都在北方。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319" name="Picture 7" descr="图片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1196" y="1591742"/>
            <a:ext cx="1952625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920115" y="5123180"/>
            <a:ext cx="1047305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我国冬季最低气温在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，夏季最低气温在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____________</a:t>
            </a:r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夏季最高气温在</a:t>
            </a:r>
            <a:r>
              <a:rPr lang="en-US" altLang="zh-CN" sz="28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___________</a:t>
            </a:r>
            <a:endParaRPr lang="en-US" altLang="zh-CN" sz="2800" b="1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41520" y="5073015"/>
            <a:ext cx="14859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漠河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839200" y="5123180"/>
            <a:ext cx="18053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青藏高原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40480" y="5984875"/>
            <a:ext cx="16694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吐鲁番</a:t>
            </a:r>
            <a:endParaRPr lang="zh-CN" altLang="en-US" sz="2800" b="1">
              <a:solidFill>
                <a:srgbClr val="FF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85030" y="3004185"/>
            <a:ext cx="824865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7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√</a:t>
            </a:r>
            <a:endParaRPr lang="zh-CN" altLang="en-US" sz="7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947785" y="3164205"/>
            <a:ext cx="878840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7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×</a:t>
            </a:r>
            <a:endParaRPr lang="zh-CN" altLang="en-US" sz="7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3" grpId="0"/>
      <p:bldP spid="5" grpId="0"/>
      <p:bldP spid="6" grpId="0"/>
    </p:bldLst>
  </p:timing>
</p:sld>
</file>

<file path=ppt/tags/tag1.xml><?xml version="1.0" encoding="utf-8"?>
<p:tagLst xmlns:p="http://schemas.openxmlformats.org/presentationml/2006/main">
  <p:tag name="KSO_WM_SLIDE_MODEL_TYPE" val="timeline"/>
</p:tagLst>
</file>

<file path=ppt/tags/tag2.xml><?xml version="1.0" encoding="utf-8"?>
<p:tagLst xmlns:p="http://schemas.openxmlformats.org/presentationml/2006/main">
  <p:tag name="KSO_WM_SLIDE_MODEL_TYPE" val="timeline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8098</Words>
  <Application>WPS 演示</Application>
  <PresentationFormat>自定义</PresentationFormat>
  <Paragraphs>1460</Paragraphs>
  <Slides>73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73</vt:i4>
      </vt:variant>
    </vt:vector>
  </HeadingPairs>
  <TitlesOfParts>
    <vt:vector size="88" baseType="lpstr">
      <vt:lpstr>Arial</vt:lpstr>
      <vt:lpstr>宋体</vt:lpstr>
      <vt:lpstr>Wingdings</vt:lpstr>
      <vt:lpstr>隶书</vt:lpstr>
      <vt:lpstr>微软雅黑</vt:lpstr>
      <vt:lpstr>Calibri</vt:lpstr>
      <vt:lpstr>Arial Unicode MS</vt:lpstr>
      <vt:lpstr>Calibri Light</vt:lpstr>
      <vt:lpstr>黑体</vt:lpstr>
      <vt:lpstr>华文细黑</vt:lpstr>
      <vt:lpstr>Times New Roman</vt:lpstr>
      <vt:lpstr>华文楷体</vt:lpstr>
      <vt:lpstr>华文隶书</vt:lpstr>
      <vt:lpstr>楷体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   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锋面雨带推移规律（4—5月）</vt:lpstr>
      <vt:lpstr>锋面雨带推移规律（6—7月）</vt:lpstr>
      <vt:lpstr>锋面雨带推移规律（7—8月）</vt:lpstr>
      <vt:lpstr>锋面雨带推移规律（9—10月）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hxp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hxp</dc:creator>
  <cp:lastModifiedBy>寒冰</cp:lastModifiedBy>
  <cp:revision>265</cp:revision>
  <dcterms:created xsi:type="dcterms:W3CDTF">2016-07-16T15:18:00Z</dcterms:created>
  <dcterms:modified xsi:type="dcterms:W3CDTF">2019-08-07T13:50:08Z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